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9"/>
  </p:notesMasterIdLst>
  <p:handoutMasterIdLst>
    <p:handoutMasterId r:id="rId20"/>
  </p:handoutMasterIdLst>
  <p:sldIdLst>
    <p:sldId id="256" r:id="rId5"/>
    <p:sldId id="263" r:id="rId6"/>
    <p:sldId id="266" r:id="rId7"/>
    <p:sldId id="257" r:id="rId8"/>
    <p:sldId id="262" r:id="rId9"/>
    <p:sldId id="265" r:id="rId10"/>
    <p:sldId id="273" r:id="rId11"/>
    <p:sldId id="274" r:id="rId12"/>
    <p:sldId id="269" r:id="rId13"/>
    <p:sldId id="267" r:id="rId14"/>
    <p:sldId id="268" r:id="rId15"/>
    <p:sldId id="271" r:id="rId16"/>
    <p:sldId id="272" r:id="rId17"/>
    <p:sldId id="270" r:id="rId1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61"/>
    <a:srgbClr val="8CC896"/>
    <a:srgbClr val="DFEEDE"/>
    <a:srgbClr val="FFFFFF"/>
    <a:srgbClr val="E7E7E7"/>
    <a:srgbClr val="9D9D95"/>
    <a:srgbClr val="BADCBB"/>
    <a:srgbClr val="C80046"/>
    <a:srgbClr val="8FD400"/>
    <a:srgbClr val="324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guide pos="3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5" d="100"/>
          <a:sy n="95" d="100"/>
        </p:scale>
        <p:origin x="-4018"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E7F475A-B813-44D3-AE20-9DBEB669DEF8}" type="datetimeFigureOut">
              <a:rPr lang="de-DE" smtClean="0"/>
              <a:t>30.04.2026</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04178C9-A61E-4B04-8104-473E51F7224B}" type="slidenum">
              <a:rPr lang="de-DE" smtClean="0"/>
              <a:t>‹Nr.›</a:t>
            </a:fld>
            <a:endParaRPr lang="de-DE"/>
          </a:p>
        </p:txBody>
      </p:sp>
    </p:spTree>
    <p:extLst>
      <p:ext uri="{BB962C8B-B14F-4D97-AF65-F5344CB8AC3E}">
        <p14:creationId xmlns:p14="http://schemas.microsoft.com/office/powerpoint/2010/main" val="18281115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14CBEA-D569-4088-9E05-B3DFD60A84DC}" type="datetimeFigureOut">
              <a:rPr lang="de-DE" smtClean="0"/>
              <a:t>30.04.2026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4F38D0D-F478-483F-9040-62F80B585885}" type="slidenum">
              <a:rPr lang="de-DE" smtClean="0"/>
              <a:t>‹Nr.›</a:t>
            </a:fld>
            <a:endParaRPr lang="de-DE"/>
          </a:p>
        </p:txBody>
      </p:sp>
    </p:spTree>
    <p:extLst>
      <p:ext uri="{BB962C8B-B14F-4D97-AF65-F5344CB8AC3E}">
        <p14:creationId xmlns:p14="http://schemas.microsoft.com/office/powerpoint/2010/main" val="189945434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1</a:t>
            </a:fld>
            <a:endParaRPr lang="de-DE"/>
          </a:p>
        </p:txBody>
      </p:sp>
    </p:spTree>
    <p:extLst>
      <p:ext uri="{BB962C8B-B14F-4D97-AF65-F5344CB8AC3E}">
        <p14:creationId xmlns:p14="http://schemas.microsoft.com/office/powerpoint/2010/main" val="237319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10</a:t>
            </a:fld>
            <a:endParaRPr lang="de-DE"/>
          </a:p>
        </p:txBody>
      </p:sp>
    </p:spTree>
    <p:extLst>
      <p:ext uri="{BB962C8B-B14F-4D97-AF65-F5344CB8AC3E}">
        <p14:creationId xmlns:p14="http://schemas.microsoft.com/office/powerpoint/2010/main" val="387027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11</a:t>
            </a:fld>
            <a:endParaRPr lang="de-DE"/>
          </a:p>
        </p:txBody>
      </p:sp>
    </p:spTree>
    <p:extLst>
      <p:ext uri="{BB962C8B-B14F-4D97-AF65-F5344CB8AC3E}">
        <p14:creationId xmlns:p14="http://schemas.microsoft.com/office/powerpoint/2010/main" val="109767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12</a:t>
            </a:fld>
            <a:endParaRPr lang="de-DE"/>
          </a:p>
        </p:txBody>
      </p:sp>
    </p:spTree>
    <p:extLst>
      <p:ext uri="{BB962C8B-B14F-4D97-AF65-F5344CB8AC3E}">
        <p14:creationId xmlns:p14="http://schemas.microsoft.com/office/powerpoint/2010/main" val="375871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17B5-2472-CCFB-1606-AFCE985F823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72CE68-8626-0A88-4DE9-A5219B5FADE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86CB67B-9E72-C050-E3DB-1468FA85DFFB}"/>
              </a:ext>
            </a:extLst>
          </p:cNvPr>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C269B3CA-FAD1-E3A4-CA33-00F7CB40B767}"/>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DC0F3953-CC61-E6FD-61EC-3EB7AFE44B5E}"/>
              </a:ext>
            </a:extLst>
          </p:cNvPr>
          <p:cNvSpPr>
            <a:spLocks noGrp="1"/>
          </p:cNvSpPr>
          <p:nvPr>
            <p:ph type="sldNum" sz="quarter" idx="5"/>
          </p:nvPr>
        </p:nvSpPr>
        <p:spPr/>
        <p:txBody>
          <a:bodyPr/>
          <a:lstStyle/>
          <a:p>
            <a:fld id="{24F38D0D-F478-483F-9040-62F80B585885}" type="slidenum">
              <a:rPr lang="de-DE" smtClean="0"/>
              <a:t>13</a:t>
            </a:fld>
            <a:endParaRPr lang="de-DE"/>
          </a:p>
        </p:txBody>
      </p:sp>
    </p:spTree>
    <p:extLst>
      <p:ext uri="{BB962C8B-B14F-4D97-AF65-F5344CB8AC3E}">
        <p14:creationId xmlns:p14="http://schemas.microsoft.com/office/powerpoint/2010/main" val="170273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14</a:t>
            </a:fld>
            <a:endParaRPr lang="de-DE"/>
          </a:p>
        </p:txBody>
      </p:sp>
    </p:spTree>
    <p:extLst>
      <p:ext uri="{BB962C8B-B14F-4D97-AF65-F5344CB8AC3E}">
        <p14:creationId xmlns:p14="http://schemas.microsoft.com/office/powerpoint/2010/main" val="105536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2</a:t>
            </a:fld>
            <a:endParaRPr lang="de-DE"/>
          </a:p>
        </p:txBody>
      </p:sp>
    </p:spTree>
    <p:extLst>
      <p:ext uri="{BB962C8B-B14F-4D97-AF65-F5344CB8AC3E}">
        <p14:creationId xmlns:p14="http://schemas.microsoft.com/office/powerpoint/2010/main" val="54129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3</a:t>
            </a:fld>
            <a:endParaRPr lang="de-DE"/>
          </a:p>
        </p:txBody>
      </p:sp>
    </p:spTree>
    <p:extLst>
      <p:ext uri="{BB962C8B-B14F-4D97-AF65-F5344CB8AC3E}">
        <p14:creationId xmlns:p14="http://schemas.microsoft.com/office/powerpoint/2010/main" val="27618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4</a:t>
            </a:fld>
            <a:endParaRPr lang="de-DE"/>
          </a:p>
        </p:txBody>
      </p:sp>
    </p:spTree>
    <p:extLst>
      <p:ext uri="{BB962C8B-B14F-4D97-AF65-F5344CB8AC3E}">
        <p14:creationId xmlns:p14="http://schemas.microsoft.com/office/powerpoint/2010/main" val="345777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5</a:t>
            </a:fld>
            <a:endParaRPr lang="de-DE"/>
          </a:p>
        </p:txBody>
      </p:sp>
    </p:spTree>
    <p:extLst>
      <p:ext uri="{BB962C8B-B14F-4D97-AF65-F5344CB8AC3E}">
        <p14:creationId xmlns:p14="http://schemas.microsoft.com/office/powerpoint/2010/main" val="338446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6</a:t>
            </a:fld>
            <a:endParaRPr lang="de-DE"/>
          </a:p>
        </p:txBody>
      </p:sp>
    </p:spTree>
    <p:extLst>
      <p:ext uri="{BB962C8B-B14F-4D97-AF65-F5344CB8AC3E}">
        <p14:creationId xmlns:p14="http://schemas.microsoft.com/office/powerpoint/2010/main" val="125513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3388-7534-711C-D54D-F9DE47CF4A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A580A1-3C7C-AE9C-C701-A1F8253D92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0539051-8A91-E0F2-AB60-377CB949DDDB}"/>
              </a:ext>
            </a:extLst>
          </p:cNvPr>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DD61A68C-82A4-54D4-698B-3AAA1B501F85}"/>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DC6FE402-38BE-B438-A0C2-4BA7B1F972F6}"/>
              </a:ext>
            </a:extLst>
          </p:cNvPr>
          <p:cNvSpPr>
            <a:spLocks noGrp="1"/>
          </p:cNvSpPr>
          <p:nvPr>
            <p:ph type="sldNum" sz="quarter" idx="5"/>
          </p:nvPr>
        </p:nvSpPr>
        <p:spPr/>
        <p:txBody>
          <a:bodyPr/>
          <a:lstStyle/>
          <a:p>
            <a:fld id="{24F38D0D-F478-483F-9040-62F80B585885}" type="slidenum">
              <a:rPr lang="de-DE" smtClean="0"/>
              <a:t>7</a:t>
            </a:fld>
            <a:endParaRPr lang="de-DE"/>
          </a:p>
        </p:txBody>
      </p:sp>
    </p:spTree>
    <p:extLst>
      <p:ext uri="{BB962C8B-B14F-4D97-AF65-F5344CB8AC3E}">
        <p14:creationId xmlns:p14="http://schemas.microsoft.com/office/powerpoint/2010/main" val="354007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4613D-705C-8F96-6E1C-7DE954DA124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A0AA9ED-8462-3FA1-4BDB-26B27786606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9EB244-6793-E4D0-2FD0-ECF035A67772}"/>
              </a:ext>
            </a:extLst>
          </p:cNvPr>
          <p:cNvSpPr>
            <a:spLocks noGrp="1"/>
          </p:cNvSpPr>
          <p:nvPr>
            <p:ph type="body" idx="1"/>
          </p:nvPr>
        </p:nvSpPr>
        <p:spPr/>
        <p:txBody>
          <a:bodyPr/>
          <a:lstStyle/>
          <a:p>
            <a:endParaRPr lang="de-DE" dirty="0"/>
          </a:p>
        </p:txBody>
      </p:sp>
      <p:sp>
        <p:nvSpPr>
          <p:cNvPr id="4" name="Fußzeilenplatzhalter 3">
            <a:extLst>
              <a:ext uri="{FF2B5EF4-FFF2-40B4-BE49-F238E27FC236}">
                <a16:creationId xmlns:a16="http://schemas.microsoft.com/office/drawing/2014/main" id="{F450CBBD-0CAB-168E-320D-5F09EE374AFE}"/>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D2A7B064-AB2E-D815-FA24-864EF5112708}"/>
              </a:ext>
            </a:extLst>
          </p:cNvPr>
          <p:cNvSpPr>
            <a:spLocks noGrp="1"/>
          </p:cNvSpPr>
          <p:nvPr>
            <p:ph type="sldNum" sz="quarter" idx="5"/>
          </p:nvPr>
        </p:nvSpPr>
        <p:spPr/>
        <p:txBody>
          <a:bodyPr/>
          <a:lstStyle/>
          <a:p>
            <a:fld id="{24F38D0D-F478-483F-9040-62F80B585885}" type="slidenum">
              <a:rPr lang="de-DE" smtClean="0"/>
              <a:t>8</a:t>
            </a:fld>
            <a:endParaRPr lang="de-DE"/>
          </a:p>
        </p:txBody>
      </p:sp>
    </p:spTree>
    <p:extLst>
      <p:ext uri="{BB962C8B-B14F-4D97-AF65-F5344CB8AC3E}">
        <p14:creationId xmlns:p14="http://schemas.microsoft.com/office/powerpoint/2010/main" val="110123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24F38D0D-F478-483F-9040-62F80B585885}" type="slidenum">
              <a:rPr lang="de-DE" smtClean="0"/>
              <a:t>9</a:t>
            </a:fld>
            <a:endParaRPr lang="de-DE"/>
          </a:p>
        </p:txBody>
      </p:sp>
    </p:spTree>
    <p:extLst>
      <p:ext uri="{BB962C8B-B14F-4D97-AF65-F5344CB8AC3E}">
        <p14:creationId xmlns:p14="http://schemas.microsoft.com/office/powerpoint/2010/main" val="93144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Eine Ecke des Rechtecks abrunden 15"/>
          <p:cNvSpPr/>
          <p:nvPr userDrawn="1"/>
        </p:nvSpPr>
        <p:spPr>
          <a:xfrm flipV="1">
            <a:off x="0" y="2780928"/>
            <a:ext cx="7307256" cy="2232248"/>
          </a:xfrm>
          <a:prstGeom prst="round1Rect">
            <a:avLst>
              <a:gd name="adj" fmla="val 50000"/>
            </a:avLst>
          </a:prstGeom>
          <a:solidFill>
            <a:srgbClr val="BA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hasCustomPrompt="1"/>
          </p:nvPr>
        </p:nvSpPr>
        <p:spPr>
          <a:xfrm>
            <a:off x="539750" y="3861176"/>
            <a:ext cx="6264498" cy="1152000"/>
          </a:xfrm>
          <a:prstGeom prst="rect">
            <a:avLst/>
          </a:prstGeom>
        </p:spPr>
        <p:txBody>
          <a:bodyPr anchor="ctr"/>
          <a:lstStyle>
            <a:lvl1pPr marL="0" indent="0" algn="l">
              <a:buNone/>
              <a:defRPr sz="2400"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Vorname langer Name Referent</a:t>
            </a:r>
          </a:p>
          <a:p>
            <a:r>
              <a:rPr lang="de-DE" dirty="0"/>
              <a:t>und langer Titel Blindtext Mustertitel</a:t>
            </a:r>
          </a:p>
        </p:txBody>
      </p:sp>
      <p:sp>
        <p:nvSpPr>
          <p:cNvPr id="11" name="Rechteck 10"/>
          <p:cNvSpPr/>
          <p:nvPr userDrawn="1"/>
        </p:nvSpPr>
        <p:spPr>
          <a:xfrm>
            <a:off x="0" y="0"/>
            <a:ext cx="7307256" cy="3861176"/>
          </a:xfrm>
          <a:prstGeom prst="rect">
            <a:avLst/>
          </a:prstGeom>
          <a:solidFill>
            <a:srgbClr val="D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8280" y="5805264"/>
            <a:ext cx="2383240" cy="698622"/>
          </a:xfrm>
          <a:prstGeom prst="rect">
            <a:avLst/>
          </a:prstGeom>
        </p:spPr>
      </p:pic>
      <p:sp>
        <p:nvSpPr>
          <p:cNvPr id="14" name="Rechteck 13"/>
          <p:cNvSpPr/>
          <p:nvPr userDrawn="1"/>
        </p:nvSpPr>
        <p:spPr>
          <a:xfrm>
            <a:off x="6155384" y="0"/>
            <a:ext cx="1152000" cy="11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ine Ecke des Rechtecks abrunden 14"/>
          <p:cNvSpPr/>
          <p:nvPr userDrawn="1"/>
        </p:nvSpPr>
        <p:spPr>
          <a:xfrm flipV="1">
            <a:off x="7379520" y="0"/>
            <a:ext cx="1152000" cy="1152000"/>
          </a:xfrm>
          <a:prstGeom prst="round1Rect">
            <a:avLst>
              <a:gd name="adj" fmla="val 226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539750" y="1916832"/>
            <a:ext cx="6264498" cy="1584176"/>
          </a:xfrm>
          <a:prstGeom prst="rect">
            <a:avLst/>
          </a:prstGeom>
        </p:spPr>
        <p:txBody>
          <a:bodyPr anchor="b"/>
          <a:lstStyle>
            <a:lvl1pPr algn="l">
              <a:defRPr sz="3200" b="1">
                <a:solidFill>
                  <a:schemeClr val="accent1"/>
                </a:solidFill>
                <a:latin typeface="Arial" panose="020B0604020202020204" pitchFamily="34" charset="0"/>
                <a:cs typeface="Arial" panose="020B0604020202020204" pitchFamily="34" charset="0"/>
              </a:defRPr>
            </a:lvl1pPr>
          </a:lstStyle>
          <a:p>
            <a:r>
              <a:rPr lang="de-DE" dirty="0"/>
              <a:t>Hier steht das Thema, es kann auch dreizeilig sein.</a:t>
            </a:r>
          </a:p>
        </p:txBody>
      </p:sp>
    </p:spTree>
    <p:extLst>
      <p:ext uri="{BB962C8B-B14F-4D97-AF65-F5344CB8AC3E}">
        <p14:creationId xmlns:p14="http://schemas.microsoft.com/office/powerpoint/2010/main" val="153187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0"/>
            <a:ext cx="7307384" cy="5013176"/>
          </a:xfrm>
          <a:prstGeom prst="rect">
            <a:avLst/>
          </a:prstGeom>
          <a:pattFill prst="wdUpDiag">
            <a:fgClr>
              <a:schemeClr val="accent4">
                <a:lumMod val="60000"/>
                <a:lumOff val="40000"/>
              </a:schemeClr>
            </a:fgClr>
            <a:bgClr>
              <a:schemeClr val="accent4">
                <a:lumMod val="20000"/>
                <a:lumOff val="80000"/>
              </a:schemeClr>
            </a:bgClr>
          </a:pattFill>
        </p:spPr>
        <p:txBody>
          <a:bodyPr vert="horz" lIns="1080000" tIns="828000" rIns="2304000"/>
          <a:lstStyle>
            <a:lvl1pPr marL="0" marR="0" indent="0" algn="l" defTabSz="914400" rtl="0" eaLnBrk="1" fontAlgn="auto" latinLnBrk="0" hangingPunct="1">
              <a:lnSpc>
                <a:spcPct val="100000"/>
              </a:lnSpc>
              <a:spcBef>
                <a:spcPct val="20000"/>
              </a:spcBef>
              <a:spcAft>
                <a:spcPts val="0"/>
              </a:spcAft>
              <a:buClrTx/>
              <a:buSzTx/>
              <a:buFontTx/>
              <a:buNone/>
              <a:tabLst/>
              <a:defRPr sz="1600"/>
            </a:lvl1pPr>
          </a:lstStyle>
          <a:p>
            <a:r>
              <a:rPr lang="de-DE" dirty="0"/>
              <a:t>Bild durch Klicken auf Symbol hinzufügen.</a:t>
            </a:r>
            <a:br>
              <a:rPr lang="de-DE" dirty="0"/>
            </a:br>
            <a:r>
              <a:rPr lang="de-DE" dirty="0"/>
              <a:t>Bildausschnitt ggf. mit „rechter Mausklick/Zuschneiden“ verschieben.</a:t>
            </a:r>
            <a:br>
              <a:rPr lang="de-DE" dirty="0"/>
            </a:br>
            <a:r>
              <a:rPr lang="de-DE" dirty="0"/>
              <a:t>Den Bildplatzhalter bitte nicht verschieben oder in der Größe ändern!</a:t>
            </a:r>
          </a:p>
        </p:txBody>
      </p:sp>
      <p:sp>
        <p:nvSpPr>
          <p:cNvPr id="22" name="Eine Ecke des Rechtecks abrunden 21"/>
          <p:cNvSpPr/>
          <p:nvPr userDrawn="1"/>
        </p:nvSpPr>
        <p:spPr>
          <a:xfrm flipV="1">
            <a:off x="0" y="0"/>
            <a:ext cx="9144000" cy="6858000"/>
          </a:xfrm>
          <a:custGeom>
            <a:avLst/>
            <a:gdLst/>
            <a:ahLst/>
            <a:cxnLst/>
            <a:rect l="l" t="t" r="r" b="b"/>
            <a:pathLst>
              <a:path w="9144000" h="6858000">
                <a:moveTo>
                  <a:pt x="7307256" y="6858000"/>
                </a:moveTo>
                <a:lnTo>
                  <a:pt x="9144000" y="6858000"/>
                </a:lnTo>
                <a:lnTo>
                  <a:pt x="9144000" y="0"/>
                </a:lnTo>
                <a:lnTo>
                  <a:pt x="0" y="0"/>
                </a:lnTo>
                <a:lnTo>
                  <a:pt x="0" y="1844824"/>
                </a:lnTo>
                <a:lnTo>
                  <a:pt x="6191132" y="1844824"/>
                </a:lnTo>
                <a:cubicBezTo>
                  <a:pt x="6807550" y="1844824"/>
                  <a:pt x="7307256" y="2344530"/>
                  <a:pt x="7307256" y="2960948"/>
                </a:cubicBezTo>
                <a:lnTo>
                  <a:pt x="7307256" y="3140968"/>
                </a:lnTo>
                <a:lnTo>
                  <a:pt x="7307256" y="40770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8280" y="5805264"/>
            <a:ext cx="2383240" cy="698622"/>
          </a:xfrm>
          <a:prstGeom prst="rect">
            <a:avLst/>
          </a:prstGeom>
        </p:spPr>
      </p:pic>
      <p:sp>
        <p:nvSpPr>
          <p:cNvPr id="25" name="Rechteck 24"/>
          <p:cNvSpPr/>
          <p:nvPr userDrawn="1"/>
        </p:nvSpPr>
        <p:spPr>
          <a:xfrm>
            <a:off x="6155384" y="0"/>
            <a:ext cx="1152000" cy="11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ine Ecke des Rechtecks abrunden 25"/>
          <p:cNvSpPr/>
          <p:nvPr userDrawn="1"/>
        </p:nvSpPr>
        <p:spPr>
          <a:xfrm flipV="1">
            <a:off x="7379520" y="0"/>
            <a:ext cx="1152000" cy="1152000"/>
          </a:xfrm>
          <a:prstGeom prst="round1Rect">
            <a:avLst>
              <a:gd name="adj" fmla="val 226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p:cNvSpPr>
            <a:spLocks noGrp="1"/>
          </p:cNvSpPr>
          <p:nvPr>
            <p:ph type="ctrTitle" hasCustomPrompt="1"/>
          </p:nvPr>
        </p:nvSpPr>
        <p:spPr>
          <a:xfrm>
            <a:off x="539750" y="3861176"/>
            <a:ext cx="5615634" cy="1152000"/>
          </a:xfrm>
          <a:prstGeom prst="rect">
            <a:avLst/>
          </a:prstGeom>
        </p:spPr>
        <p:txBody>
          <a:bodyPr anchor="ctr" anchorCtr="0"/>
          <a:lstStyle>
            <a:lvl1pPr algn="l">
              <a:defRPr sz="2800" b="1" baseline="0">
                <a:solidFill>
                  <a:schemeClr val="tx1"/>
                </a:solidFill>
                <a:latin typeface="Arial" panose="020B0604020202020204" pitchFamily="34" charset="0"/>
                <a:cs typeface="Arial" panose="020B0604020202020204" pitchFamily="34" charset="0"/>
              </a:defRPr>
            </a:lvl1pPr>
          </a:lstStyle>
          <a:p>
            <a:r>
              <a:rPr lang="de-DE" dirty="0"/>
              <a:t>Hier steht eine Überschrift, </a:t>
            </a:r>
            <a:br>
              <a:rPr lang="de-DE" dirty="0"/>
            </a:br>
            <a:r>
              <a:rPr lang="de-DE" dirty="0"/>
              <a:t>die auch zweizeilig sein kann.</a:t>
            </a:r>
          </a:p>
        </p:txBody>
      </p:sp>
    </p:spTree>
    <p:extLst>
      <p:ext uri="{BB962C8B-B14F-4D97-AF65-F5344CB8AC3E}">
        <p14:creationId xmlns:p14="http://schemas.microsoft.com/office/powerpoint/2010/main" val="17928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1" name="Rechteck 20"/>
          <p:cNvSpPr/>
          <p:nvPr userDrawn="1"/>
        </p:nvSpPr>
        <p:spPr>
          <a:xfrm flipV="1">
            <a:off x="0" y="0"/>
            <a:ext cx="9144000" cy="1152000"/>
          </a:xfrm>
          <a:prstGeom prst="rect">
            <a:avLst/>
          </a:prstGeom>
          <a:solidFill>
            <a:srgbClr val="D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userDrawn="1"/>
        </p:nvSpPr>
        <p:spPr>
          <a:xfrm flipH="1" flipV="1">
            <a:off x="0" y="0"/>
            <a:ext cx="2699792" cy="332656"/>
          </a:xfrm>
          <a:prstGeom prst="rect">
            <a:avLst/>
          </a:prstGeom>
          <a:solidFill>
            <a:srgbClr val="8CC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28" y="6165304"/>
            <a:ext cx="1473728" cy="432008"/>
          </a:xfrm>
          <a:prstGeom prst="rect">
            <a:avLst/>
          </a:prstGeom>
        </p:spPr>
      </p:pic>
      <p:sp>
        <p:nvSpPr>
          <p:cNvPr id="25" name="Eine Ecke des Rechtecks abrunden 24"/>
          <p:cNvSpPr/>
          <p:nvPr userDrawn="1"/>
        </p:nvSpPr>
        <p:spPr>
          <a:xfrm flipV="1">
            <a:off x="2699792" y="0"/>
            <a:ext cx="5832648" cy="332656"/>
          </a:xfrm>
          <a:prstGeom prst="round1Rect">
            <a:avLst>
              <a:gd name="adj" fmla="val 50000"/>
            </a:avLst>
          </a:prstGeom>
          <a:solidFill>
            <a:srgbClr val="BA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ußzeilenplatzhalter 3"/>
          <p:cNvSpPr>
            <a:spLocks noGrp="1"/>
          </p:cNvSpPr>
          <p:nvPr>
            <p:ph type="ftr" sz="quarter" idx="11"/>
          </p:nvPr>
        </p:nvSpPr>
        <p:spPr>
          <a:xfrm>
            <a:off x="539750" y="6336000"/>
            <a:ext cx="6480522" cy="365125"/>
          </a:xfrm>
        </p:spPr>
        <p:txBody>
          <a:bodyPr lIns="90000"/>
          <a:lstStyle/>
          <a:p>
            <a:r>
              <a:rPr lang="de-DE"/>
              <a:t>Präsentationstitel, ggf. Ort und Datum (über "Einfügen/Kopf- und Fußzeile" anpassen)</a:t>
            </a:r>
            <a:endParaRPr lang="de-DE" dirty="0"/>
          </a:p>
        </p:txBody>
      </p:sp>
      <p:sp>
        <p:nvSpPr>
          <p:cNvPr id="27" name="Foliennummernplatzhalter 4"/>
          <p:cNvSpPr>
            <a:spLocks noGrp="1"/>
          </p:cNvSpPr>
          <p:nvPr>
            <p:ph type="sldNum" sz="quarter" idx="12"/>
          </p:nvPr>
        </p:nvSpPr>
        <p:spPr>
          <a:xfrm>
            <a:off x="90000" y="6336000"/>
            <a:ext cx="360040" cy="360000"/>
          </a:xfrm>
        </p:spPr>
        <p:txBody>
          <a:bodyPr rIns="0"/>
          <a:lstStyle>
            <a:lvl1pPr algn="ctr">
              <a:defRPr sz="1000">
                <a:solidFill>
                  <a:schemeClr val="tx1"/>
                </a:solidFill>
              </a:defRPr>
            </a:lvl1pPr>
          </a:lstStyle>
          <a:p>
            <a:fld id="{35A913AA-FA23-4B07-8CB4-DCD455B4DE22}" type="slidenum">
              <a:rPr lang="de-DE" smtClean="0"/>
              <a:pPr/>
              <a:t>‹Nr.›</a:t>
            </a:fld>
            <a:endParaRPr lang="de-DE" dirty="0"/>
          </a:p>
        </p:txBody>
      </p:sp>
      <p:sp>
        <p:nvSpPr>
          <p:cNvPr id="28" name="Titel 1"/>
          <p:cNvSpPr>
            <a:spLocks noGrp="1"/>
          </p:cNvSpPr>
          <p:nvPr>
            <p:ph type="title" hasCustomPrompt="1"/>
          </p:nvPr>
        </p:nvSpPr>
        <p:spPr>
          <a:xfrm>
            <a:off x="539750" y="332656"/>
            <a:ext cx="7776666" cy="819344"/>
          </a:xfrm>
          <a:prstGeom prst="rect">
            <a:avLst/>
          </a:prstGeom>
        </p:spPr>
        <p:txBody>
          <a:bodyPr anchor="ctr">
            <a:noAutofit/>
          </a:bodyPr>
          <a:lstStyle>
            <a:lvl1pPr algn="l">
              <a:lnSpc>
                <a:spcPts val="2400"/>
              </a:lnSpc>
              <a:defRPr sz="2000" b="1">
                <a:solidFill>
                  <a:schemeClr val="tx1"/>
                </a:solidFill>
              </a:defRPr>
            </a:lvl1pPr>
          </a:lstStyle>
          <a:p>
            <a:r>
              <a:rPr lang="de-DE" dirty="0"/>
              <a:t>Hier steht die Überschrift. Sie darf auch zweizeilig sein, </a:t>
            </a:r>
            <a:br>
              <a:rPr lang="de-DE" dirty="0"/>
            </a:br>
            <a:r>
              <a:rPr lang="de-DE" dirty="0"/>
              <a:t>falls eine komplexe Beschreibung erforderlich ist.</a:t>
            </a:r>
          </a:p>
        </p:txBody>
      </p:sp>
      <p:sp>
        <p:nvSpPr>
          <p:cNvPr id="24" name="Textplatzhalter 23"/>
          <p:cNvSpPr>
            <a:spLocks noGrp="1"/>
          </p:cNvSpPr>
          <p:nvPr>
            <p:ph type="body" sz="quarter" idx="10"/>
          </p:nvPr>
        </p:nvSpPr>
        <p:spPr>
          <a:xfrm>
            <a:off x="539750" y="1556792"/>
            <a:ext cx="7992690" cy="4320480"/>
          </a:xfrm>
          <a:prstGeom prst="rect">
            <a:avLst/>
          </a:prstGeom>
        </p:spPr>
        <p:txBody>
          <a:bodyPr/>
          <a:lstStyle>
            <a:lvl1pPr marL="180000" indent="-180000">
              <a:spcBef>
                <a:spcPts val="12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1pPr>
            <a:lvl2pPr marL="396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2pPr>
            <a:lvl3pPr marL="594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3pPr>
            <a:lvl4pPr marL="810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4pPr>
            <a:lvl5pPr marL="1008000" indent="-180000">
              <a:spcBef>
                <a:spcPts val="1200"/>
              </a:spcBef>
              <a:buClr>
                <a:schemeClr val="accent2"/>
              </a:buClr>
              <a:buFont typeface="Arial" panose="020B0604020202020204" pitchFamily="34" charset="0"/>
              <a:buChar char="•"/>
              <a:defRPr sz="2000" baseline="0">
                <a:latin typeface="+mn-lt"/>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654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Zweitüberschrift und Text">
    <p:spTree>
      <p:nvGrpSpPr>
        <p:cNvPr id="1" name=""/>
        <p:cNvGrpSpPr/>
        <p:nvPr/>
      </p:nvGrpSpPr>
      <p:grpSpPr>
        <a:xfrm>
          <a:off x="0" y="0"/>
          <a:ext cx="0" cy="0"/>
          <a:chOff x="0" y="0"/>
          <a:chExt cx="0" cy="0"/>
        </a:xfrm>
      </p:grpSpPr>
      <p:sp>
        <p:nvSpPr>
          <p:cNvPr id="21" name="Rechteck 20"/>
          <p:cNvSpPr/>
          <p:nvPr userDrawn="1"/>
        </p:nvSpPr>
        <p:spPr>
          <a:xfrm flipV="1">
            <a:off x="0" y="0"/>
            <a:ext cx="9144000" cy="1152000"/>
          </a:xfrm>
          <a:prstGeom prst="rect">
            <a:avLst/>
          </a:prstGeom>
          <a:solidFill>
            <a:srgbClr val="D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userDrawn="1"/>
        </p:nvSpPr>
        <p:spPr>
          <a:xfrm flipH="1" flipV="1">
            <a:off x="0" y="0"/>
            <a:ext cx="2699792" cy="332656"/>
          </a:xfrm>
          <a:prstGeom prst="rect">
            <a:avLst/>
          </a:prstGeom>
          <a:solidFill>
            <a:srgbClr val="8CC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28" y="6165304"/>
            <a:ext cx="1473728" cy="432008"/>
          </a:xfrm>
          <a:prstGeom prst="rect">
            <a:avLst/>
          </a:prstGeom>
        </p:spPr>
      </p:pic>
      <p:sp>
        <p:nvSpPr>
          <p:cNvPr id="26" name="Fußzeilenplatzhalter 3"/>
          <p:cNvSpPr>
            <a:spLocks noGrp="1"/>
          </p:cNvSpPr>
          <p:nvPr>
            <p:ph type="ftr" sz="quarter" idx="11"/>
          </p:nvPr>
        </p:nvSpPr>
        <p:spPr>
          <a:xfrm>
            <a:off x="539750" y="6336000"/>
            <a:ext cx="6480522" cy="365125"/>
          </a:xfrm>
        </p:spPr>
        <p:txBody>
          <a:bodyPr lIns="90000"/>
          <a:lstStyle/>
          <a:p>
            <a:r>
              <a:rPr lang="de-DE"/>
              <a:t>Präsentationstitel, ggf. Ort und Datum (über "Einfügen/Kopf- und Fußzeile" anpassen)</a:t>
            </a:r>
            <a:endParaRPr lang="de-DE" dirty="0"/>
          </a:p>
        </p:txBody>
      </p:sp>
      <p:sp>
        <p:nvSpPr>
          <p:cNvPr id="27" name="Foliennummernplatzhalter 4"/>
          <p:cNvSpPr>
            <a:spLocks noGrp="1"/>
          </p:cNvSpPr>
          <p:nvPr>
            <p:ph type="sldNum" sz="quarter" idx="12"/>
          </p:nvPr>
        </p:nvSpPr>
        <p:spPr>
          <a:xfrm>
            <a:off x="90000" y="6336000"/>
            <a:ext cx="360040" cy="360000"/>
          </a:xfrm>
        </p:spPr>
        <p:txBody>
          <a:bodyPr rIns="0"/>
          <a:lstStyle>
            <a:lvl1pPr algn="ctr">
              <a:defRPr sz="1000">
                <a:solidFill>
                  <a:schemeClr val="tx1"/>
                </a:solidFill>
              </a:defRPr>
            </a:lvl1pPr>
          </a:lstStyle>
          <a:p>
            <a:fld id="{35A913AA-FA23-4B07-8CB4-DCD455B4DE22}" type="slidenum">
              <a:rPr lang="de-DE" smtClean="0"/>
              <a:pPr/>
              <a:t>‹Nr.›</a:t>
            </a:fld>
            <a:endParaRPr lang="de-DE" dirty="0"/>
          </a:p>
        </p:txBody>
      </p:sp>
      <p:sp>
        <p:nvSpPr>
          <p:cNvPr id="28" name="Titel 1"/>
          <p:cNvSpPr>
            <a:spLocks noGrp="1"/>
          </p:cNvSpPr>
          <p:nvPr>
            <p:ph type="title" hasCustomPrompt="1"/>
          </p:nvPr>
        </p:nvSpPr>
        <p:spPr>
          <a:xfrm>
            <a:off x="539750" y="332656"/>
            <a:ext cx="7776666" cy="819344"/>
          </a:xfrm>
          <a:prstGeom prst="rect">
            <a:avLst/>
          </a:prstGeom>
        </p:spPr>
        <p:txBody>
          <a:bodyPr anchor="ctr">
            <a:noAutofit/>
          </a:bodyPr>
          <a:lstStyle>
            <a:lvl1pPr algn="l">
              <a:lnSpc>
                <a:spcPts val="2400"/>
              </a:lnSpc>
              <a:defRPr sz="2000" b="1">
                <a:solidFill>
                  <a:schemeClr val="tx1"/>
                </a:solidFill>
              </a:defRPr>
            </a:lvl1pPr>
          </a:lstStyle>
          <a:p>
            <a:r>
              <a:rPr lang="de-DE" dirty="0"/>
              <a:t>Hier steht die Überschrift</a:t>
            </a:r>
          </a:p>
        </p:txBody>
      </p:sp>
      <p:sp>
        <p:nvSpPr>
          <p:cNvPr id="24" name="Textplatzhalter 23"/>
          <p:cNvSpPr>
            <a:spLocks noGrp="1"/>
          </p:cNvSpPr>
          <p:nvPr>
            <p:ph type="body" sz="quarter" idx="10" hasCustomPrompt="1"/>
          </p:nvPr>
        </p:nvSpPr>
        <p:spPr>
          <a:xfrm>
            <a:off x="539750" y="1556792"/>
            <a:ext cx="7992690" cy="1008112"/>
          </a:xfrm>
          <a:prstGeom prst="rect">
            <a:avLst/>
          </a:prstGeom>
        </p:spPr>
        <p:txBody>
          <a:bodyPr/>
          <a:lstStyle>
            <a:lvl1pPr marL="0" indent="0">
              <a:spcBef>
                <a:spcPts val="0"/>
              </a:spcBef>
              <a:buClr>
                <a:schemeClr val="accent1"/>
              </a:buClr>
              <a:buFont typeface="Arial" panose="020B0604020202020204" pitchFamily="34" charset="0"/>
              <a:buNone/>
              <a:defRPr sz="2000" b="1" i="0" baseline="0">
                <a:solidFill>
                  <a:schemeClr val="accent1"/>
                </a:solidFill>
                <a:latin typeface="Arial" panose="020B0604020202020204" pitchFamily="34" charset="0"/>
                <a:cs typeface="Arial" panose="020B0604020202020204" pitchFamily="34" charset="0"/>
              </a:defRPr>
            </a:lvl1pPr>
            <a:lvl2pPr marL="396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2pPr>
            <a:lvl3pPr marL="594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3pPr>
            <a:lvl4pPr marL="810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4pPr>
            <a:lvl5pPr marL="1008000" indent="-180000">
              <a:spcBef>
                <a:spcPts val="1200"/>
              </a:spcBef>
              <a:buClr>
                <a:schemeClr val="accent2"/>
              </a:buClr>
              <a:buFont typeface="Arial" panose="020B0604020202020204" pitchFamily="34" charset="0"/>
              <a:buChar char="•"/>
              <a:defRPr sz="2000" baseline="0">
                <a:latin typeface="+mn-lt"/>
                <a:cs typeface="Arial" panose="020B0604020202020204" pitchFamily="34" charset="0"/>
              </a:defRPr>
            </a:lvl5pPr>
          </a:lstStyle>
          <a:p>
            <a:pPr marL="0" indent="0">
              <a:buNone/>
            </a:pPr>
            <a:r>
              <a:rPr lang="de-DE" b="1" dirty="0">
                <a:solidFill>
                  <a:schemeClr val="accent1"/>
                </a:solidFill>
              </a:rPr>
              <a:t>Eine Zweitüberschrift lockert das Gesamtbild auf und kann für längere, komplexe Beschreibungen des Folgetextes verwendet werden. Bitte immer in Fett und JJ-Grün.</a:t>
            </a:r>
          </a:p>
        </p:txBody>
      </p:sp>
      <p:sp>
        <p:nvSpPr>
          <p:cNvPr id="10" name="Textplatzhalter 23"/>
          <p:cNvSpPr>
            <a:spLocks noGrp="1"/>
          </p:cNvSpPr>
          <p:nvPr>
            <p:ph type="body" sz="quarter" idx="13" hasCustomPrompt="1"/>
          </p:nvPr>
        </p:nvSpPr>
        <p:spPr>
          <a:xfrm>
            <a:off x="539750" y="2780928"/>
            <a:ext cx="7992690" cy="3096344"/>
          </a:xfrm>
          <a:prstGeom prst="rect">
            <a:avLst/>
          </a:prstGeom>
        </p:spPr>
        <p:txBody>
          <a:bodyPr/>
          <a:lstStyle>
            <a:lvl1pPr marL="0" indent="0">
              <a:spcBef>
                <a:spcPts val="0"/>
              </a:spcBef>
              <a:buClr>
                <a:schemeClr val="accent1"/>
              </a:buClr>
              <a:buFont typeface="Arial" panose="020B0604020202020204" pitchFamily="34" charset="0"/>
              <a:buNone/>
              <a:defRPr sz="2000" baseline="0">
                <a:latin typeface="Arial" panose="020B0604020202020204" pitchFamily="34" charset="0"/>
                <a:cs typeface="Arial" panose="020B0604020202020204" pitchFamily="34" charset="0"/>
              </a:defRPr>
            </a:lvl1pPr>
            <a:lvl2pPr marL="396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2pPr>
            <a:lvl3pPr marL="594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3pPr>
            <a:lvl4pPr marL="810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4pPr>
            <a:lvl5pPr marL="1008000" indent="-180000">
              <a:spcBef>
                <a:spcPts val="1200"/>
              </a:spcBef>
              <a:buClr>
                <a:schemeClr val="accent2"/>
              </a:buClr>
              <a:buFont typeface="Arial" panose="020B0604020202020204" pitchFamily="34" charset="0"/>
              <a:buChar char="•"/>
              <a:defRPr sz="2000" baseline="0">
                <a:latin typeface="+mn-lt"/>
                <a:cs typeface="Arial" panose="020B0604020202020204" pitchFamily="34" charset="0"/>
              </a:defRPr>
            </a:lvl5pPr>
          </a:lstStyle>
          <a:p>
            <a:pPr marL="0" indent="0">
              <a:buNone/>
            </a:pPr>
            <a:r>
              <a:rPr lang="de-DE" dirty="0"/>
              <a:t>Der Fließtext wird mit der nicht fetten Arial in schwarz formatiert.</a:t>
            </a:r>
          </a:p>
        </p:txBody>
      </p:sp>
      <p:sp>
        <p:nvSpPr>
          <p:cNvPr id="11" name="Eine Ecke des Rechtecks abrunden 10"/>
          <p:cNvSpPr/>
          <p:nvPr userDrawn="1"/>
        </p:nvSpPr>
        <p:spPr>
          <a:xfrm flipV="1">
            <a:off x="2699792" y="0"/>
            <a:ext cx="5832648" cy="332656"/>
          </a:xfrm>
          <a:prstGeom prst="round1Rect">
            <a:avLst>
              <a:gd name="adj" fmla="val 50000"/>
            </a:avLst>
          </a:prstGeom>
          <a:solidFill>
            <a:srgbClr val="BA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18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1" name="Rechteck 10"/>
          <p:cNvSpPr/>
          <p:nvPr userDrawn="1"/>
        </p:nvSpPr>
        <p:spPr>
          <a:xfrm flipV="1">
            <a:off x="0" y="0"/>
            <a:ext cx="9144000" cy="1152000"/>
          </a:xfrm>
          <a:prstGeom prst="rect">
            <a:avLst/>
          </a:prstGeom>
          <a:solidFill>
            <a:srgbClr val="D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flipH="1" flipV="1">
            <a:off x="0" y="0"/>
            <a:ext cx="2699792" cy="332656"/>
          </a:xfrm>
          <a:prstGeom prst="rect">
            <a:avLst/>
          </a:prstGeom>
          <a:solidFill>
            <a:srgbClr val="8CC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280" y="6165304"/>
            <a:ext cx="1473728" cy="432008"/>
          </a:xfrm>
          <a:prstGeom prst="rect">
            <a:avLst/>
          </a:prstGeom>
        </p:spPr>
      </p:pic>
      <p:sp>
        <p:nvSpPr>
          <p:cNvPr id="28" name="Fußzeilenplatzhalter 3"/>
          <p:cNvSpPr>
            <a:spLocks noGrp="1"/>
          </p:cNvSpPr>
          <p:nvPr>
            <p:ph type="ftr" sz="quarter" idx="11"/>
          </p:nvPr>
        </p:nvSpPr>
        <p:spPr>
          <a:xfrm>
            <a:off x="539750" y="6336000"/>
            <a:ext cx="6480522" cy="365125"/>
          </a:xfrm>
        </p:spPr>
        <p:txBody>
          <a:bodyPr lIns="90000"/>
          <a:lstStyle/>
          <a:p>
            <a:r>
              <a:rPr lang="de-DE"/>
              <a:t>Präsentationstitel, ggf. Ort und Datum (über "Einfügen/Kopf- und Fußzeile" anpassen)</a:t>
            </a:r>
            <a:endParaRPr lang="de-DE" dirty="0"/>
          </a:p>
        </p:txBody>
      </p:sp>
      <p:sp>
        <p:nvSpPr>
          <p:cNvPr id="31" name="Foliennummernplatzhalter 4"/>
          <p:cNvSpPr>
            <a:spLocks noGrp="1"/>
          </p:cNvSpPr>
          <p:nvPr>
            <p:ph type="sldNum" sz="quarter" idx="12"/>
          </p:nvPr>
        </p:nvSpPr>
        <p:spPr>
          <a:xfrm>
            <a:off x="90000" y="6336000"/>
            <a:ext cx="360040" cy="360000"/>
          </a:xfrm>
        </p:spPr>
        <p:txBody>
          <a:bodyPr rIns="0"/>
          <a:lstStyle>
            <a:lvl1pPr algn="ctr">
              <a:defRPr sz="1000">
                <a:solidFill>
                  <a:schemeClr val="tx1"/>
                </a:solidFill>
              </a:defRPr>
            </a:lvl1pPr>
          </a:lstStyle>
          <a:p>
            <a:fld id="{35A913AA-FA23-4B07-8CB4-DCD455B4DE22}" type="slidenum">
              <a:rPr lang="de-DE" smtClean="0"/>
              <a:pPr/>
              <a:t>‹Nr.›</a:t>
            </a:fld>
            <a:endParaRPr lang="de-DE" dirty="0"/>
          </a:p>
        </p:txBody>
      </p:sp>
      <p:sp>
        <p:nvSpPr>
          <p:cNvPr id="14" name="Inhaltsplatzhalter 2"/>
          <p:cNvSpPr>
            <a:spLocks noGrp="1"/>
          </p:cNvSpPr>
          <p:nvPr>
            <p:ph idx="1"/>
          </p:nvPr>
        </p:nvSpPr>
        <p:spPr>
          <a:xfrm>
            <a:off x="539750" y="1556792"/>
            <a:ext cx="3780000" cy="4320481"/>
          </a:xfrm>
          <a:prstGeom prst="rect">
            <a:avLst/>
          </a:prstGeom>
        </p:spPr>
        <p:txBody>
          <a:bodyPr/>
          <a:lstStyle>
            <a:lvl1pPr marL="180000" indent="-180000">
              <a:spcBef>
                <a:spcPts val="1200"/>
              </a:spcBef>
              <a:buClr>
                <a:schemeClr val="accent1"/>
              </a:buClr>
              <a:buFont typeface="Arial" panose="020B0604020202020204" pitchFamily="34" charset="0"/>
              <a:buChar char="•"/>
              <a:defRPr sz="2000" b="0" i="0" baseline="0">
                <a:latin typeface="Arial" panose="020B0604020202020204" pitchFamily="34" charset="0"/>
                <a:cs typeface="Arial" panose="020B0604020202020204" pitchFamily="34" charset="0"/>
              </a:defRPr>
            </a:lvl1pPr>
            <a:lvl2pPr marL="396000" indent="-180000">
              <a:spcBef>
                <a:spcPts val="1200"/>
              </a:spcBef>
              <a:buClr>
                <a:schemeClr val="accent2"/>
              </a:buClr>
              <a:buFont typeface="Arial" panose="020B0604020202020204" pitchFamily="34" charset="0"/>
              <a:buChar char="•"/>
              <a:defRPr sz="2000" b="0" i="0" baseline="0">
                <a:latin typeface="Arial" panose="020B0604020202020204" pitchFamily="34" charset="0"/>
                <a:cs typeface="Arial" panose="020B0604020202020204" pitchFamily="34" charset="0"/>
              </a:defRPr>
            </a:lvl2pPr>
            <a:lvl3pPr marL="594000" indent="-180000">
              <a:spcBef>
                <a:spcPts val="1200"/>
              </a:spcBef>
              <a:buClr>
                <a:schemeClr val="accent2"/>
              </a:buClr>
              <a:buFont typeface="Arial" panose="020B0604020202020204" pitchFamily="34" charset="0"/>
              <a:buChar char="•"/>
              <a:defRPr sz="2000" b="0" i="0" baseline="0">
                <a:latin typeface="Arial" panose="020B0604020202020204" pitchFamily="34" charset="0"/>
                <a:cs typeface="Arial" panose="020B0604020202020204" pitchFamily="34" charset="0"/>
              </a:defRPr>
            </a:lvl3pPr>
            <a:lvl4pPr marL="810000" indent="-180000">
              <a:spcBef>
                <a:spcPts val="1200"/>
              </a:spcBef>
              <a:buClr>
                <a:schemeClr val="accent2"/>
              </a:buClr>
              <a:buFont typeface="Arial" panose="020B0604020202020204" pitchFamily="34" charset="0"/>
              <a:buChar char="•"/>
              <a:defRPr sz="2000" b="0" i="0" baseline="0">
                <a:latin typeface="Arial" panose="020B0604020202020204" pitchFamily="34" charset="0"/>
                <a:cs typeface="Arial" panose="020B0604020202020204" pitchFamily="34" charset="0"/>
              </a:defRPr>
            </a:lvl4pPr>
            <a:lvl5pPr marL="1008000" indent="-180000">
              <a:spcBef>
                <a:spcPts val="1200"/>
              </a:spcBef>
              <a:buClr>
                <a:schemeClr val="accent2"/>
              </a:buClr>
              <a:buFont typeface="Arial" panose="020B0604020202020204" pitchFamily="34" charset="0"/>
              <a:buChar char="•"/>
              <a:defRPr sz="2000" b="0" i="0" baseline="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Inhaltsplatzhalter 2"/>
          <p:cNvSpPr>
            <a:spLocks noGrp="1"/>
          </p:cNvSpPr>
          <p:nvPr>
            <p:ph idx="13"/>
          </p:nvPr>
        </p:nvSpPr>
        <p:spPr>
          <a:xfrm>
            <a:off x="4680432" y="1556792"/>
            <a:ext cx="3852008" cy="4320481"/>
          </a:xfrm>
          <a:prstGeom prst="rect">
            <a:avLst/>
          </a:prstGeom>
        </p:spPr>
        <p:txBody>
          <a:bodyPr/>
          <a:lstStyle>
            <a:lvl1pPr marL="180000" indent="-180000">
              <a:spcBef>
                <a:spcPts val="1200"/>
              </a:spcBef>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1pPr>
            <a:lvl2pPr marL="396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2pPr>
            <a:lvl3pPr marL="594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3pPr>
            <a:lvl4pPr marL="810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4pPr>
            <a:lvl5pPr marL="1008000" indent="-180000">
              <a:spcBef>
                <a:spcPts val="1200"/>
              </a:spcBef>
              <a:buClr>
                <a:schemeClr val="accent2"/>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 1"/>
          <p:cNvSpPr>
            <a:spLocks noGrp="1"/>
          </p:cNvSpPr>
          <p:nvPr>
            <p:ph type="title" hasCustomPrompt="1"/>
          </p:nvPr>
        </p:nvSpPr>
        <p:spPr>
          <a:xfrm>
            <a:off x="539750" y="332656"/>
            <a:ext cx="7776666" cy="819344"/>
          </a:xfrm>
          <a:prstGeom prst="rect">
            <a:avLst/>
          </a:prstGeom>
        </p:spPr>
        <p:txBody>
          <a:bodyPr anchor="ctr">
            <a:noAutofit/>
          </a:bodyPr>
          <a:lstStyle>
            <a:lvl1pPr algn="l">
              <a:lnSpc>
                <a:spcPts val="2400"/>
              </a:lnSpc>
              <a:defRPr sz="2000" b="1">
                <a:solidFill>
                  <a:schemeClr val="tx1"/>
                </a:solidFill>
              </a:defRPr>
            </a:lvl1pPr>
          </a:lstStyle>
          <a:p>
            <a:r>
              <a:rPr lang="de-DE" dirty="0"/>
              <a:t>Hier steht die Überschrift. Sie darf auch zweizeilig sein, </a:t>
            </a:r>
            <a:br>
              <a:rPr lang="de-DE" dirty="0"/>
            </a:br>
            <a:r>
              <a:rPr lang="de-DE" dirty="0"/>
              <a:t>falls eine komplexe Beschreibung erforderlich ist.</a:t>
            </a:r>
          </a:p>
        </p:txBody>
      </p:sp>
      <p:sp>
        <p:nvSpPr>
          <p:cNvPr id="13" name="Eine Ecke des Rechtecks abrunden 12"/>
          <p:cNvSpPr/>
          <p:nvPr userDrawn="1"/>
        </p:nvSpPr>
        <p:spPr>
          <a:xfrm flipV="1">
            <a:off x="2699792" y="0"/>
            <a:ext cx="5832648" cy="332656"/>
          </a:xfrm>
          <a:prstGeom prst="round1Rect">
            <a:avLst>
              <a:gd name="adj" fmla="val 50000"/>
            </a:avLst>
          </a:prstGeom>
          <a:solidFill>
            <a:srgbClr val="BA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58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Grafik">
    <p:spTree>
      <p:nvGrpSpPr>
        <p:cNvPr id="1" name=""/>
        <p:cNvGrpSpPr/>
        <p:nvPr/>
      </p:nvGrpSpPr>
      <p:grpSpPr>
        <a:xfrm>
          <a:off x="0" y="0"/>
          <a:ext cx="0" cy="0"/>
          <a:chOff x="0" y="0"/>
          <a:chExt cx="0" cy="0"/>
        </a:xfrm>
      </p:grpSpPr>
      <p:sp>
        <p:nvSpPr>
          <p:cNvPr id="10" name="Rechteck 9"/>
          <p:cNvSpPr/>
          <p:nvPr userDrawn="1"/>
        </p:nvSpPr>
        <p:spPr>
          <a:xfrm flipV="1">
            <a:off x="0" y="0"/>
            <a:ext cx="9144000" cy="1152000"/>
          </a:xfrm>
          <a:prstGeom prst="rect">
            <a:avLst/>
          </a:prstGeom>
          <a:solidFill>
            <a:srgbClr val="D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280" y="6165304"/>
            <a:ext cx="1473728" cy="432008"/>
          </a:xfrm>
          <a:prstGeom prst="rect">
            <a:avLst/>
          </a:prstGeom>
        </p:spPr>
      </p:pic>
      <p:sp>
        <p:nvSpPr>
          <p:cNvPr id="26" name="Rechteck 25"/>
          <p:cNvSpPr/>
          <p:nvPr userDrawn="1"/>
        </p:nvSpPr>
        <p:spPr>
          <a:xfrm flipH="1" flipV="1">
            <a:off x="0" y="0"/>
            <a:ext cx="2699792" cy="332656"/>
          </a:xfrm>
          <a:prstGeom prst="rect">
            <a:avLst/>
          </a:prstGeom>
          <a:solidFill>
            <a:srgbClr val="8CC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Bildplatzhalter 2"/>
          <p:cNvSpPr>
            <a:spLocks noGrp="1"/>
          </p:cNvSpPr>
          <p:nvPr>
            <p:ph type="pic" sz="quarter" idx="14"/>
          </p:nvPr>
        </p:nvSpPr>
        <p:spPr>
          <a:xfrm>
            <a:off x="539750" y="1556792"/>
            <a:ext cx="7992690" cy="4320480"/>
          </a:xfrm>
          <a:prstGeom prst="rect">
            <a:avLst/>
          </a:prstGeom>
        </p:spPr>
        <p:txBody>
          <a:bodyPr/>
          <a:lstStyle>
            <a:lvl1pPr marL="180000" indent="-180000">
              <a:buClr>
                <a:schemeClr val="accent1"/>
              </a:buClr>
              <a:buFont typeface="Arial" panose="020B0604020202020204" pitchFamily="34" charset="0"/>
              <a:buChar char="•"/>
              <a:defRPr sz="2000">
                <a:latin typeface="Arial" panose="020B0604020202020204" pitchFamily="34" charset="0"/>
                <a:cs typeface="Arial" panose="020B0604020202020204" pitchFamily="34" charset="0"/>
              </a:defRPr>
            </a:lvl1pPr>
          </a:lstStyle>
          <a:p>
            <a:r>
              <a:rPr lang="de-DE" dirty="0"/>
              <a:t>Bild durch Klicken auf Symbol hinzufügen</a:t>
            </a:r>
          </a:p>
        </p:txBody>
      </p:sp>
      <p:sp>
        <p:nvSpPr>
          <p:cNvPr id="32" name="Fußzeilenplatzhalter 3"/>
          <p:cNvSpPr>
            <a:spLocks noGrp="1"/>
          </p:cNvSpPr>
          <p:nvPr>
            <p:ph type="ftr" sz="quarter" idx="11"/>
          </p:nvPr>
        </p:nvSpPr>
        <p:spPr>
          <a:xfrm>
            <a:off x="539750" y="6336000"/>
            <a:ext cx="6480522" cy="365125"/>
          </a:xfrm>
        </p:spPr>
        <p:txBody>
          <a:bodyPr lIns="90000"/>
          <a:lstStyle/>
          <a:p>
            <a:r>
              <a:rPr lang="de-DE"/>
              <a:t>Präsentationstitel, ggf. Ort und Datum (über "Einfügen/Kopf- und Fußzeile" anpassen)</a:t>
            </a:r>
            <a:endParaRPr lang="de-DE" dirty="0"/>
          </a:p>
        </p:txBody>
      </p:sp>
      <p:sp>
        <p:nvSpPr>
          <p:cNvPr id="35" name="Foliennummernplatzhalter 4"/>
          <p:cNvSpPr>
            <a:spLocks noGrp="1"/>
          </p:cNvSpPr>
          <p:nvPr>
            <p:ph type="sldNum" sz="quarter" idx="12"/>
          </p:nvPr>
        </p:nvSpPr>
        <p:spPr>
          <a:xfrm>
            <a:off x="90000" y="6336000"/>
            <a:ext cx="360040" cy="360000"/>
          </a:xfrm>
        </p:spPr>
        <p:txBody>
          <a:bodyPr rIns="0"/>
          <a:lstStyle>
            <a:lvl1pPr algn="ctr">
              <a:defRPr sz="1000">
                <a:solidFill>
                  <a:schemeClr val="tx1"/>
                </a:solidFill>
              </a:defRPr>
            </a:lvl1pPr>
          </a:lstStyle>
          <a:p>
            <a:fld id="{35A913AA-FA23-4B07-8CB4-DCD455B4DE22}" type="slidenum">
              <a:rPr lang="de-DE" smtClean="0"/>
              <a:pPr/>
              <a:t>‹Nr.›</a:t>
            </a:fld>
            <a:endParaRPr lang="de-DE" dirty="0"/>
          </a:p>
        </p:txBody>
      </p:sp>
      <p:sp>
        <p:nvSpPr>
          <p:cNvPr id="13" name="Titel 1"/>
          <p:cNvSpPr>
            <a:spLocks noGrp="1"/>
          </p:cNvSpPr>
          <p:nvPr>
            <p:ph type="title" hasCustomPrompt="1"/>
          </p:nvPr>
        </p:nvSpPr>
        <p:spPr>
          <a:xfrm>
            <a:off x="539750" y="332656"/>
            <a:ext cx="7776666" cy="819344"/>
          </a:xfrm>
          <a:prstGeom prst="rect">
            <a:avLst/>
          </a:prstGeom>
        </p:spPr>
        <p:txBody>
          <a:bodyPr anchor="ctr">
            <a:noAutofit/>
          </a:bodyPr>
          <a:lstStyle>
            <a:lvl1pPr algn="l">
              <a:lnSpc>
                <a:spcPts val="2400"/>
              </a:lnSpc>
              <a:defRPr sz="2000" b="1">
                <a:solidFill>
                  <a:schemeClr val="tx1"/>
                </a:solidFill>
              </a:defRPr>
            </a:lvl1pPr>
          </a:lstStyle>
          <a:p>
            <a:r>
              <a:rPr lang="de-DE" dirty="0"/>
              <a:t>Hier steht die Überschrift. Sie darf auch zweizeilig sein, </a:t>
            </a:r>
            <a:br>
              <a:rPr lang="de-DE" dirty="0"/>
            </a:br>
            <a:r>
              <a:rPr lang="de-DE" dirty="0"/>
              <a:t>falls eine komplexe Beschreibung erforderlich ist.</a:t>
            </a:r>
          </a:p>
        </p:txBody>
      </p:sp>
      <p:sp>
        <p:nvSpPr>
          <p:cNvPr id="11" name="Eine Ecke des Rechtecks abrunden 10"/>
          <p:cNvSpPr/>
          <p:nvPr userDrawn="1"/>
        </p:nvSpPr>
        <p:spPr>
          <a:xfrm flipV="1">
            <a:off x="2699792" y="0"/>
            <a:ext cx="5832648" cy="332656"/>
          </a:xfrm>
          <a:prstGeom prst="round1Rect">
            <a:avLst>
              <a:gd name="adj" fmla="val 50000"/>
            </a:avLst>
          </a:prstGeom>
          <a:solidFill>
            <a:srgbClr val="BAD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774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ußzeilenplatzhalter 4"/>
          <p:cNvSpPr>
            <a:spLocks noGrp="1"/>
          </p:cNvSpPr>
          <p:nvPr>
            <p:ph type="ftr" sz="quarter" idx="3"/>
          </p:nvPr>
        </p:nvSpPr>
        <p:spPr>
          <a:xfrm>
            <a:off x="756272" y="6336000"/>
            <a:ext cx="6264000" cy="365125"/>
          </a:xfrm>
          <a:prstGeom prst="rect">
            <a:avLst/>
          </a:prstGeom>
        </p:spPr>
        <p:txBody>
          <a:bodyPr vert="horz" lIns="0" tIns="45720" rIns="91440" bIns="45720" rtlCol="0" anchor="ctr"/>
          <a:lstStyle>
            <a:lvl1pPr algn="l">
              <a:defRPr sz="1000">
                <a:solidFill>
                  <a:srgbClr val="324150"/>
                </a:solidFill>
                <a:latin typeface="Arial" panose="020B0604020202020204" pitchFamily="34" charset="0"/>
                <a:cs typeface="Arial" panose="020B0604020202020204" pitchFamily="34" charset="0"/>
              </a:defRPr>
            </a:lvl1pPr>
          </a:lstStyle>
          <a:p>
            <a:r>
              <a:rPr lang="de-DE"/>
              <a:t>Präsentationstitel, ggf. Ort und Datum (über "Einfügen/Kopf- und Fußzeile" anpassen)</a:t>
            </a:r>
            <a:endParaRPr lang="de-DE" dirty="0"/>
          </a:p>
        </p:txBody>
      </p:sp>
      <p:sp>
        <p:nvSpPr>
          <p:cNvPr id="8" name="Foliennummernplatzhalter 5"/>
          <p:cNvSpPr>
            <a:spLocks noGrp="1"/>
          </p:cNvSpPr>
          <p:nvPr>
            <p:ph type="sldNum" sz="quarter" idx="4"/>
          </p:nvPr>
        </p:nvSpPr>
        <p:spPr>
          <a:xfrm>
            <a:off x="0" y="6318000"/>
            <a:ext cx="540000" cy="365125"/>
          </a:xfrm>
          <a:prstGeom prst="rect">
            <a:avLst/>
          </a:prstGeom>
        </p:spPr>
        <p:txBody>
          <a:bodyPr vert="horz" lIns="0" tIns="45720" rIns="162000" bIns="45720" rtlCol="0" anchor="ctr"/>
          <a:lstStyle>
            <a:lvl1pPr algn="r">
              <a:defRPr sz="1400">
                <a:solidFill>
                  <a:srgbClr val="324150"/>
                </a:solidFill>
                <a:latin typeface="Arial" panose="020B0604020202020204" pitchFamily="34" charset="0"/>
                <a:cs typeface="Arial" panose="020B0604020202020204" pitchFamily="34" charset="0"/>
              </a:defRPr>
            </a:lvl1pPr>
          </a:lstStyle>
          <a:p>
            <a:fld id="{35A913AA-FA23-4B07-8CB4-DCD455B4DE22}" type="slidenum">
              <a:rPr lang="de-DE" smtClean="0"/>
              <a:pPr/>
              <a:t>‹Nr.›</a:t>
            </a:fld>
            <a:endParaRPr lang="de-DE" dirty="0"/>
          </a:p>
        </p:txBody>
      </p:sp>
    </p:spTree>
    <p:extLst>
      <p:ext uri="{BB962C8B-B14F-4D97-AF65-F5344CB8AC3E}">
        <p14:creationId xmlns:p14="http://schemas.microsoft.com/office/powerpoint/2010/main" val="2080051222"/>
      </p:ext>
    </p:extLst>
  </p:cSld>
  <p:clrMap bg1="lt1" tx1="dk1" bg2="lt2" tx2="dk2" accent1="accent1" accent2="accent2" accent3="accent3" accent4="accent4" accent5="accent5" accent6="accent6" hlink="hlink" folHlink="folHlink"/>
  <p:sldLayoutIdLst>
    <p:sldLayoutId id="2147483679" r:id="rId1"/>
    <p:sldLayoutId id="2147483674" r:id="rId2"/>
    <p:sldLayoutId id="2147483684" r:id="rId3"/>
    <p:sldLayoutId id="2147483685" r:id="rId4"/>
    <p:sldLayoutId id="2147483682" r:id="rId5"/>
    <p:sldLayoutId id="214748368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schulbetreuung-degerfeld.jj-ev.d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degerfeldschule.de/firma-kalisch-essensbestellung/" TargetMode="External"/><Relationship Id="rId5" Type="http://schemas.openxmlformats.org/officeDocument/2006/relationships/image" Target="../media/image5.png"/><Relationship Id="rId4" Type="http://schemas.openxmlformats.org/officeDocument/2006/relationships/hyperlink" Target="http://www.degerfeldschule.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Pakt für den Ganztag</a:t>
            </a:r>
            <a:br>
              <a:rPr lang="de-DE" dirty="0"/>
            </a:br>
            <a:r>
              <a:rPr lang="de-DE" sz="2400" dirty="0"/>
              <a:t>Information und Ausblick</a:t>
            </a:r>
            <a:endParaRPr lang="de-DE" dirty="0"/>
          </a:p>
        </p:txBody>
      </p:sp>
      <p:sp>
        <p:nvSpPr>
          <p:cNvPr id="3" name="Textfeld 2">
            <a:extLst>
              <a:ext uri="{FF2B5EF4-FFF2-40B4-BE49-F238E27FC236}">
                <a16:creationId xmlns:a16="http://schemas.microsoft.com/office/drawing/2014/main" id="{141083B7-4AB8-4FEC-96CE-E4D911A4020A}"/>
              </a:ext>
            </a:extLst>
          </p:cNvPr>
          <p:cNvSpPr txBox="1"/>
          <p:nvPr/>
        </p:nvSpPr>
        <p:spPr>
          <a:xfrm>
            <a:off x="611560" y="3933056"/>
            <a:ext cx="4536306" cy="830997"/>
          </a:xfrm>
          <a:prstGeom prst="rect">
            <a:avLst/>
          </a:prstGeom>
          <a:noFill/>
        </p:spPr>
        <p:txBody>
          <a:bodyPr wrap="square" rtlCol="0">
            <a:spAutoFit/>
          </a:bodyPr>
          <a:lstStyle/>
          <a:p>
            <a:r>
              <a:rPr lang="de-DE" sz="2400" b="1" dirty="0">
                <a:solidFill>
                  <a:srgbClr val="28AA61"/>
                </a:solidFill>
              </a:rPr>
              <a:t>Elternabend</a:t>
            </a:r>
          </a:p>
          <a:p>
            <a:r>
              <a:rPr lang="de-DE" sz="2400" b="1" dirty="0">
                <a:solidFill>
                  <a:srgbClr val="28AA61"/>
                </a:solidFill>
              </a:rPr>
              <a:t>Dienstag, 10.02.2026</a:t>
            </a:r>
          </a:p>
        </p:txBody>
      </p:sp>
      <p:pic>
        <p:nvPicPr>
          <p:cNvPr id="5" name="Grafik 4">
            <a:extLst>
              <a:ext uri="{FF2B5EF4-FFF2-40B4-BE49-F238E27FC236}">
                <a16:creationId xmlns:a16="http://schemas.microsoft.com/office/drawing/2014/main" id="{F6CAEB7B-9FB7-6DD8-200F-951CC4EED150}"/>
              </a:ext>
            </a:extLst>
          </p:cNvPr>
          <p:cNvPicPr>
            <a:picLocks noChangeAspect="1"/>
          </p:cNvPicPr>
          <p:nvPr/>
        </p:nvPicPr>
        <p:blipFill>
          <a:blip r:embed="rId3"/>
          <a:stretch>
            <a:fillRect/>
          </a:stretch>
        </p:blipFill>
        <p:spPr>
          <a:xfrm>
            <a:off x="522415" y="5373216"/>
            <a:ext cx="1146147" cy="1243692"/>
          </a:xfrm>
          <a:prstGeom prst="rect">
            <a:avLst/>
          </a:prstGeom>
        </p:spPr>
      </p:pic>
    </p:spTree>
    <p:extLst>
      <p:ext uri="{BB962C8B-B14F-4D97-AF65-F5344CB8AC3E}">
        <p14:creationId xmlns:p14="http://schemas.microsoft.com/office/powerpoint/2010/main" val="1589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919A190-F699-D9F4-26E9-863AFC3A2B34}"/>
              </a:ext>
            </a:extLst>
          </p:cNvPr>
          <p:cNvSpPr>
            <a:spLocks noGrp="1"/>
          </p:cNvSpPr>
          <p:nvPr>
            <p:ph type="sldNum" sz="quarter" idx="12"/>
          </p:nvPr>
        </p:nvSpPr>
        <p:spPr/>
        <p:txBody>
          <a:bodyPr/>
          <a:lstStyle/>
          <a:p>
            <a:fld id="{35A913AA-FA23-4B07-8CB4-DCD455B4DE22}" type="slidenum">
              <a:rPr lang="de-DE" smtClean="0"/>
              <a:pPr/>
              <a:t>10</a:t>
            </a:fld>
            <a:endParaRPr lang="de-DE" dirty="0"/>
          </a:p>
        </p:txBody>
      </p:sp>
      <p:sp>
        <p:nvSpPr>
          <p:cNvPr id="4" name="Titel 3">
            <a:extLst>
              <a:ext uri="{FF2B5EF4-FFF2-40B4-BE49-F238E27FC236}">
                <a16:creationId xmlns:a16="http://schemas.microsoft.com/office/drawing/2014/main" id="{5A179D0D-15A6-2A98-8091-2B2A72BEA8A8}"/>
              </a:ext>
            </a:extLst>
          </p:cNvPr>
          <p:cNvSpPr>
            <a:spLocks noGrp="1"/>
          </p:cNvSpPr>
          <p:nvPr>
            <p:ph type="title"/>
          </p:nvPr>
        </p:nvSpPr>
        <p:spPr/>
        <p:txBody>
          <a:bodyPr/>
          <a:lstStyle/>
          <a:p>
            <a:r>
              <a:rPr lang="de-DE" dirty="0"/>
              <a:t>Wählbare Module</a:t>
            </a:r>
          </a:p>
        </p:txBody>
      </p:sp>
      <p:sp>
        <p:nvSpPr>
          <p:cNvPr id="6" name="Rechteck 5">
            <a:extLst>
              <a:ext uri="{FF2B5EF4-FFF2-40B4-BE49-F238E27FC236}">
                <a16:creationId xmlns:a16="http://schemas.microsoft.com/office/drawing/2014/main" id="{0D567217-93DE-D882-B8F3-59B42B73760C}"/>
              </a:ext>
            </a:extLst>
          </p:cNvPr>
          <p:cNvSpPr/>
          <p:nvPr/>
        </p:nvSpPr>
        <p:spPr>
          <a:xfrm>
            <a:off x="1689450" y="1401718"/>
            <a:ext cx="4320480" cy="73068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rgbClr val="006747"/>
                </a:solidFill>
                <a:latin typeface="Calibri"/>
                <a:cs typeface="Calibri"/>
              </a:rPr>
              <a:t>Montag bis Donnerstag 7:30 bis 15:00 Uhr</a:t>
            </a:r>
          </a:p>
        </p:txBody>
      </p:sp>
      <p:sp>
        <p:nvSpPr>
          <p:cNvPr id="8" name="Rechteck 7">
            <a:extLst>
              <a:ext uri="{FF2B5EF4-FFF2-40B4-BE49-F238E27FC236}">
                <a16:creationId xmlns:a16="http://schemas.microsoft.com/office/drawing/2014/main" id="{A0FC1291-2258-F063-760F-D4C0331D9047}"/>
              </a:ext>
            </a:extLst>
          </p:cNvPr>
          <p:cNvSpPr/>
          <p:nvPr/>
        </p:nvSpPr>
        <p:spPr>
          <a:xfrm>
            <a:off x="1689450" y="4881619"/>
            <a:ext cx="4323434" cy="73068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rgbClr val="006747"/>
                </a:solidFill>
                <a:latin typeface="Calibri"/>
                <a:cs typeface="Calibri"/>
              </a:rPr>
              <a:t>8 Wochen Ferienbetreuung </a:t>
            </a:r>
          </a:p>
          <a:p>
            <a:r>
              <a:rPr lang="de-DE" b="1" dirty="0">
                <a:solidFill>
                  <a:srgbClr val="006747"/>
                </a:solidFill>
                <a:latin typeface="Calibri"/>
                <a:cs typeface="Calibri"/>
              </a:rPr>
              <a:t>Montag- Freitag  7:30 bis 17:00 Uhr</a:t>
            </a:r>
          </a:p>
        </p:txBody>
      </p:sp>
      <p:sp>
        <p:nvSpPr>
          <p:cNvPr id="10" name="Rechteck: abgerundete Ecken 9">
            <a:extLst>
              <a:ext uri="{FF2B5EF4-FFF2-40B4-BE49-F238E27FC236}">
                <a16:creationId xmlns:a16="http://schemas.microsoft.com/office/drawing/2014/main" id="{6F759DF5-3ECA-4323-489F-7BF009D4211C}"/>
              </a:ext>
            </a:extLst>
          </p:cNvPr>
          <p:cNvSpPr/>
          <p:nvPr/>
        </p:nvSpPr>
        <p:spPr>
          <a:xfrm>
            <a:off x="6228184" y="1412956"/>
            <a:ext cx="1800200" cy="711172"/>
          </a:xfrm>
          <a:prstGeom prst="roundRect">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rgbClr val="006747"/>
                </a:solidFill>
                <a:latin typeface="Calibri"/>
                <a:cs typeface="Calibri"/>
              </a:rPr>
              <a:t>80,00 € pro Monat</a:t>
            </a:r>
          </a:p>
        </p:txBody>
      </p:sp>
      <p:sp>
        <p:nvSpPr>
          <p:cNvPr id="12" name="Rechteck: abgerundete Ecken 11">
            <a:extLst>
              <a:ext uri="{FF2B5EF4-FFF2-40B4-BE49-F238E27FC236}">
                <a16:creationId xmlns:a16="http://schemas.microsoft.com/office/drawing/2014/main" id="{A07B6A7F-B75D-07E7-A4D4-CE4A0D850EB1}"/>
              </a:ext>
            </a:extLst>
          </p:cNvPr>
          <p:cNvSpPr/>
          <p:nvPr/>
        </p:nvSpPr>
        <p:spPr>
          <a:xfrm>
            <a:off x="6216099" y="4902465"/>
            <a:ext cx="1800200" cy="709840"/>
          </a:xfrm>
          <a:prstGeom prst="roundRect">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rgbClr val="006747"/>
                </a:solidFill>
                <a:latin typeface="Calibri"/>
                <a:cs typeface="Calibri"/>
              </a:rPr>
              <a:t>80,- € pro Woche</a:t>
            </a:r>
          </a:p>
        </p:txBody>
      </p:sp>
      <p:sp>
        <p:nvSpPr>
          <p:cNvPr id="15" name="Rechteck 14">
            <a:extLst>
              <a:ext uri="{FF2B5EF4-FFF2-40B4-BE49-F238E27FC236}">
                <a16:creationId xmlns:a16="http://schemas.microsoft.com/office/drawing/2014/main" id="{275839CD-376D-4E06-8FAD-A2C2F59DCF04}"/>
              </a:ext>
            </a:extLst>
          </p:cNvPr>
          <p:cNvSpPr/>
          <p:nvPr/>
        </p:nvSpPr>
        <p:spPr>
          <a:xfrm>
            <a:off x="1689450" y="4037942"/>
            <a:ext cx="4320480" cy="73068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rgbClr val="006747"/>
                </a:solidFill>
                <a:latin typeface="Calibri"/>
                <a:cs typeface="Calibri"/>
              </a:rPr>
              <a:t>Montag bis Freitag 7:30 bis 17:00 Uhr</a:t>
            </a:r>
          </a:p>
        </p:txBody>
      </p:sp>
      <p:sp>
        <p:nvSpPr>
          <p:cNvPr id="16" name="Ellipse 15">
            <a:extLst>
              <a:ext uri="{FF2B5EF4-FFF2-40B4-BE49-F238E27FC236}">
                <a16:creationId xmlns:a16="http://schemas.microsoft.com/office/drawing/2014/main" id="{D0820F2C-5766-410E-AA58-82DF113D627D}"/>
              </a:ext>
            </a:extLst>
          </p:cNvPr>
          <p:cNvSpPr/>
          <p:nvPr/>
        </p:nvSpPr>
        <p:spPr>
          <a:xfrm>
            <a:off x="851625" y="1544333"/>
            <a:ext cx="432048" cy="432048"/>
          </a:xfrm>
          <a:prstGeom prst="ellipse">
            <a:avLst/>
          </a:prstGeom>
          <a:solidFill>
            <a:schemeClr val="bg1">
              <a:lumMod val="85000"/>
            </a:schemeClr>
          </a:solidFill>
          <a:ln>
            <a:solidFill>
              <a:srgbClr val="28A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a:t>
            </a:r>
          </a:p>
        </p:txBody>
      </p:sp>
      <p:sp>
        <p:nvSpPr>
          <p:cNvPr id="18" name="Rechteck: abgerundete Ecken 17">
            <a:extLst>
              <a:ext uri="{FF2B5EF4-FFF2-40B4-BE49-F238E27FC236}">
                <a16:creationId xmlns:a16="http://schemas.microsoft.com/office/drawing/2014/main" id="{3E06C898-61B2-4537-82FD-A7DC6D6095D1}"/>
              </a:ext>
            </a:extLst>
          </p:cNvPr>
          <p:cNvSpPr/>
          <p:nvPr/>
        </p:nvSpPr>
        <p:spPr>
          <a:xfrm>
            <a:off x="6240767" y="4052000"/>
            <a:ext cx="1800200" cy="730686"/>
          </a:xfrm>
          <a:prstGeom prst="roundRect">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rgbClr val="006747"/>
                </a:solidFill>
                <a:latin typeface="Calibri"/>
                <a:cs typeface="Calibri"/>
              </a:rPr>
              <a:t>150,- € pro Monat</a:t>
            </a:r>
          </a:p>
        </p:txBody>
      </p:sp>
      <p:sp>
        <p:nvSpPr>
          <p:cNvPr id="19" name="Ellipse 18">
            <a:extLst>
              <a:ext uri="{FF2B5EF4-FFF2-40B4-BE49-F238E27FC236}">
                <a16:creationId xmlns:a16="http://schemas.microsoft.com/office/drawing/2014/main" id="{8B568F79-C16D-4D29-B54A-1C25D29E55E7}"/>
              </a:ext>
            </a:extLst>
          </p:cNvPr>
          <p:cNvSpPr/>
          <p:nvPr/>
        </p:nvSpPr>
        <p:spPr>
          <a:xfrm>
            <a:off x="869879" y="2426485"/>
            <a:ext cx="432048" cy="432048"/>
          </a:xfrm>
          <a:prstGeom prst="ellipse">
            <a:avLst/>
          </a:prstGeom>
          <a:solidFill>
            <a:schemeClr val="bg1">
              <a:lumMod val="85000"/>
            </a:schemeClr>
          </a:solidFill>
          <a:ln>
            <a:solidFill>
              <a:srgbClr val="28A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a:t>
            </a:r>
          </a:p>
        </p:txBody>
      </p:sp>
      <p:sp>
        <p:nvSpPr>
          <p:cNvPr id="20" name="Ellipse 19">
            <a:extLst>
              <a:ext uri="{FF2B5EF4-FFF2-40B4-BE49-F238E27FC236}">
                <a16:creationId xmlns:a16="http://schemas.microsoft.com/office/drawing/2014/main" id="{4DC872B7-345D-4518-8242-4EE0717DF5A4}"/>
              </a:ext>
            </a:extLst>
          </p:cNvPr>
          <p:cNvSpPr/>
          <p:nvPr/>
        </p:nvSpPr>
        <p:spPr>
          <a:xfrm>
            <a:off x="869879" y="3303765"/>
            <a:ext cx="432048" cy="432048"/>
          </a:xfrm>
          <a:prstGeom prst="ellipse">
            <a:avLst/>
          </a:prstGeom>
          <a:solidFill>
            <a:schemeClr val="bg1">
              <a:lumMod val="85000"/>
            </a:schemeClr>
          </a:solidFill>
          <a:ln>
            <a:solidFill>
              <a:srgbClr val="28A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3</a:t>
            </a:r>
          </a:p>
        </p:txBody>
      </p:sp>
      <p:sp>
        <p:nvSpPr>
          <p:cNvPr id="21" name="Ellipse 20">
            <a:extLst>
              <a:ext uri="{FF2B5EF4-FFF2-40B4-BE49-F238E27FC236}">
                <a16:creationId xmlns:a16="http://schemas.microsoft.com/office/drawing/2014/main" id="{B9619454-3AF5-4730-B0F0-12EAE376DC63}"/>
              </a:ext>
            </a:extLst>
          </p:cNvPr>
          <p:cNvSpPr/>
          <p:nvPr/>
        </p:nvSpPr>
        <p:spPr>
          <a:xfrm>
            <a:off x="869879" y="4159313"/>
            <a:ext cx="432048" cy="432048"/>
          </a:xfrm>
          <a:prstGeom prst="ellipse">
            <a:avLst/>
          </a:prstGeom>
          <a:solidFill>
            <a:schemeClr val="bg1">
              <a:lumMod val="85000"/>
            </a:schemeClr>
          </a:solidFill>
          <a:ln>
            <a:solidFill>
              <a:srgbClr val="28A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4</a:t>
            </a:r>
          </a:p>
        </p:txBody>
      </p:sp>
      <p:sp>
        <p:nvSpPr>
          <p:cNvPr id="22" name="Ellipse 21">
            <a:extLst>
              <a:ext uri="{FF2B5EF4-FFF2-40B4-BE49-F238E27FC236}">
                <a16:creationId xmlns:a16="http://schemas.microsoft.com/office/drawing/2014/main" id="{850F4CB7-E9AC-463B-AD24-CB2629E1DCEC}"/>
              </a:ext>
            </a:extLst>
          </p:cNvPr>
          <p:cNvSpPr/>
          <p:nvPr/>
        </p:nvSpPr>
        <p:spPr>
          <a:xfrm>
            <a:off x="894183" y="4968264"/>
            <a:ext cx="432048" cy="432048"/>
          </a:xfrm>
          <a:prstGeom prst="ellipse">
            <a:avLst/>
          </a:prstGeom>
          <a:solidFill>
            <a:schemeClr val="bg1">
              <a:lumMod val="85000"/>
            </a:schemeClr>
          </a:solidFill>
          <a:ln>
            <a:solidFill>
              <a:srgbClr val="28AA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t>
            </a:r>
          </a:p>
        </p:txBody>
      </p:sp>
      <p:pic>
        <p:nvPicPr>
          <p:cNvPr id="5" name="Grafik 4">
            <a:extLst>
              <a:ext uri="{FF2B5EF4-FFF2-40B4-BE49-F238E27FC236}">
                <a16:creationId xmlns:a16="http://schemas.microsoft.com/office/drawing/2014/main" id="{E553E975-394B-A07E-A19C-A262DDCDA46A}"/>
              </a:ext>
            </a:extLst>
          </p:cNvPr>
          <p:cNvPicPr>
            <a:picLocks noChangeAspect="1"/>
          </p:cNvPicPr>
          <p:nvPr/>
        </p:nvPicPr>
        <p:blipFill>
          <a:blip r:embed="rId3"/>
          <a:stretch>
            <a:fillRect/>
          </a:stretch>
        </p:blipFill>
        <p:spPr>
          <a:xfrm>
            <a:off x="395536" y="5949280"/>
            <a:ext cx="786452" cy="786452"/>
          </a:xfrm>
          <a:prstGeom prst="rect">
            <a:avLst/>
          </a:prstGeom>
        </p:spPr>
      </p:pic>
      <p:sp>
        <p:nvSpPr>
          <p:cNvPr id="28" name="Rechteck 27">
            <a:extLst>
              <a:ext uri="{FF2B5EF4-FFF2-40B4-BE49-F238E27FC236}">
                <a16:creationId xmlns:a16="http://schemas.microsoft.com/office/drawing/2014/main" id="{E3C4B162-4665-4AE0-9D16-DFD4263C2533}"/>
              </a:ext>
            </a:extLst>
          </p:cNvPr>
          <p:cNvSpPr/>
          <p:nvPr/>
        </p:nvSpPr>
        <p:spPr>
          <a:xfrm>
            <a:off x="1689450" y="2292604"/>
            <a:ext cx="4320480" cy="73068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rgbClr val="006747"/>
                </a:solidFill>
                <a:latin typeface="Calibri"/>
                <a:cs typeface="Calibri"/>
              </a:rPr>
              <a:t>Montag bis Donnerstag 7:30 bis 17:00 Uhr</a:t>
            </a:r>
          </a:p>
        </p:txBody>
      </p:sp>
      <p:sp>
        <p:nvSpPr>
          <p:cNvPr id="29" name="Rechteck: abgerundete Ecken 28">
            <a:extLst>
              <a:ext uri="{FF2B5EF4-FFF2-40B4-BE49-F238E27FC236}">
                <a16:creationId xmlns:a16="http://schemas.microsoft.com/office/drawing/2014/main" id="{9A425E20-51FB-4BF8-88EA-6FCB9D893D9E}"/>
              </a:ext>
            </a:extLst>
          </p:cNvPr>
          <p:cNvSpPr/>
          <p:nvPr/>
        </p:nvSpPr>
        <p:spPr>
          <a:xfrm>
            <a:off x="6240767" y="2286123"/>
            <a:ext cx="1800200" cy="730686"/>
          </a:xfrm>
          <a:prstGeom prst="roundRect">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rgbClr val="006747"/>
                </a:solidFill>
                <a:latin typeface="Calibri"/>
                <a:cs typeface="Calibri"/>
              </a:rPr>
              <a:t>120,- € pro Monat</a:t>
            </a:r>
          </a:p>
        </p:txBody>
      </p:sp>
      <p:sp>
        <p:nvSpPr>
          <p:cNvPr id="30" name="Rechteck 29">
            <a:extLst>
              <a:ext uri="{FF2B5EF4-FFF2-40B4-BE49-F238E27FC236}">
                <a16:creationId xmlns:a16="http://schemas.microsoft.com/office/drawing/2014/main" id="{9CA63C0C-6CAE-4B31-8274-3D7F850444FE}"/>
              </a:ext>
            </a:extLst>
          </p:cNvPr>
          <p:cNvSpPr/>
          <p:nvPr/>
        </p:nvSpPr>
        <p:spPr>
          <a:xfrm>
            <a:off x="1689450" y="3160677"/>
            <a:ext cx="4320480" cy="73068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rgbClr val="006747"/>
                </a:solidFill>
                <a:latin typeface="Calibri"/>
                <a:cs typeface="Calibri"/>
              </a:rPr>
              <a:t>Montag bis Freitag 7:30 bis 15:00 Uhr</a:t>
            </a:r>
          </a:p>
        </p:txBody>
      </p:sp>
      <p:sp>
        <p:nvSpPr>
          <p:cNvPr id="31" name="Rechteck: abgerundete Ecken 30">
            <a:extLst>
              <a:ext uri="{FF2B5EF4-FFF2-40B4-BE49-F238E27FC236}">
                <a16:creationId xmlns:a16="http://schemas.microsoft.com/office/drawing/2014/main" id="{1E18F1C2-620D-4FDD-BFCC-1321F8AAC217}"/>
              </a:ext>
            </a:extLst>
          </p:cNvPr>
          <p:cNvSpPr/>
          <p:nvPr/>
        </p:nvSpPr>
        <p:spPr>
          <a:xfrm>
            <a:off x="6227699" y="3159319"/>
            <a:ext cx="1800200" cy="730686"/>
          </a:xfrm>
          <a:prstGeom prst="roundRect">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rgbClr val="006747"/>
                </a:solidFill>
                <a:latin typeface="Calibri"/>
                <a:cs typeface="Calibri"/>
              </a:rPr>
              <a:t>100,- € pro Monat</a:t>
            </a:r>
          </a:p>
        </p:txBody>
      </p:sp>
    </p:spTree>
    <p:extLst>
      <p:ext uri="{BB962C8B-B14F-4D97-AF65-F5344CB8AC3E}">
        <p14:creationId xmlns:p14="http://schemas.microsoft.com/office/powerpoint/2010/main" val="132615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0007139-5140-278D-899E-A5F293A223E5}"/>
              </a:ext>
            </a:extLst>
          </p:cNvPr>
          <p:cNvSpPr>
            <a:spLocks noGrp="1"/>
          </p:cNvSpPr>
          <p:nvPr>
            <p:ph type="sldNum" sz="quarter" idx="12"/>
          </p:nvPr>
        </p:nvSpPr>
        <p:spPr/>
        <p:txBody>
          <a:bodyPr/>
          <a:lstStyle/>
          <a:p>
            <a:fld id="{35A913AA-FA23-4B07-8CB4-DCD455B4DE22}" type="slidenum">
              <a:rPr lang="de-DE" smtClean="0"/>
              <a:pPr/>
              <a:t>11</a:t>
            </a:fld>
            <a:endParaRPr lang="de-DE" dirty="0"/>
          </a:p>
        </p:txBody>
      </p:sp>
      <p:sp>
        <p:nvSpPr>
          <p:cNvPr id="4" name="Titel 3">
            <a:extLst>
              <a:ext uri="{FF2B5EF4-FFF2-40B4-BE49-F238E27FC236}">
                <a16:creationId xmlns:a16="http://schemas.microsoft.com/office/drawing/2014/main" id="{7672E473-4828-9CF9-691F-974936F69CC8}"/>
              </a:ext>
            </a:extLst>
          </p:cNvPr>
          <p:cNvSpPr>
            <a:spLocks noGrp="1"/>
          </p:cNvSpPr>
          <p:nvPr>
            <p:ph type="title"/>
          </p:nvPr>
        </p:nvSpPr>
        <p:spPr/>
        <p:txBody>
          <a:bodyPr/>
          <a:lstStyle/>
          <a:p>
            <a:r>
              <a:rPr lang="de-DE" dirty="0"/>
              <a:t>Anmeldung</a:t>
            </a:r>
          </a:p>
        </p:txBody>
      </p:sp>
      <p:pic>
        <p:nvPicPr>
          <p:cNvPr id="5" name="Grafik 4">
            <a:extLst>
              <a:ext uri="{FF2B5EF4-FFF2-40B4-BE49-F238E27FC236}">
                <a16:creationId xmlns:a16="http://schemas.microsoft.com/office/drawing/2014/main" id="{10756B90-D158-8E44-9A43-53E755A72B5F}"/>
              </a:ext>
            </a:extLst>
          </p:cNvPr>
          <p:cNvPicPr>
            <a:picLocks noChangeAspect="1"/>
          </p:cNvPicPr>
          <p:nvPr/>
        </p:nvPicPr>
        <p:blipFill>
          <a:blip r:embed="rId3"/>
          <a:stretch>
            <a:fillRect/>
          </a:stretch>
        </p:blipFill>
        <p:spPr>
          <a:xfrm>
            <a:off x="419704" y="5942774"/>
            <a:ext cx="786452" cy="786452"/>
          </a:xfrm>
          <a:prstGeom prst="rect">
            <a:avLst/>
          </a:prstGeom>
        </p:spPr>
      </p:pic>
      <p:sp>
        <p:nvSpPr>
          <p:cNvPr id="13" name="Pfeil: Fünfeck 12">
            <a:extLst>
              <a:ext uri="{FF2B5EF4-FFF2-40B4-BE49-F238E27FC236}">
                <a16:creationId xmlns:a16="http://schemas.microsoft.com/office/drawing/2014/main" id="{32CB7A55-0470-4F4F-9E27-BA543C6726DB}"/>
              </a:ext>
            </a:extLst>
          </p:cNvPr>
          <p:cNvSpPr/>
          <p:nvPr/>
        </p:nvSpPr>
        <p:spPr>
          <a:xfrm>
            <a:off x="609531" y="2568821"/>
            <a:ext cx="4071615" cy="1809674"/>
          </a:xfrm>
          <a:prstGeom prst="homePlate">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rgbClr val="006747"/>
                </a:solidFill>
                <a:latin typeface="Calibri"/>
                <a:cs typeface="Calibri"/>
              </a:rPr>
              <a:t>- </a:t>
            </a:r>
            <a:r>
              <a:rPr lang="de-DE" b="1" u="sng" dirty="0">
                <a:solidFill>
                  <a:srgbClr val="006747"/>
                </a:solidFill>
                <a:latin typeface="Calibri"/>
                <a:cs typeface="Calibri"/>
              </a:rPr>
              <a:t>Anmeldeformular</a:t>
            </a:r>
            <a:r>
              <a:rPr lang="de-DE" b="1" dirty="0">
                <a:solidFill>
                  <a:srgbClr val="006747"/>
                </a:solidFill>
                <a:latin typeface="Calibri"/>
                <a:cs typeface="Calibri"/>
              </a:rPr>
              <a:t> herunterladen</a:t>
            </a:r>
          </a:p>
          <a:p>
            <a:r>
              <a:rPr lang="de-DE" b="1" dirty="0">
                <a:solidFill>
                  <a:srgbClr val="006747"/>
                </a:solidFill>
                <a:latin typeface="Calibri"/>
                <a:cs typeface="Calibri"/>
              </a:rPr>
              <a:t>- Abgabe des Anmeldeformulars im Rahmen der Schulanmeldung, im Sekretariat der Schule oder per Email an JJ e.V. </a:t>
            </a:r>
          </a:p>
        </p:txBody>
      </p:sp>
      <p:sp>
        <p:nvSpPr>
          <p:cNvPr id="14" name="Pfeil: Chevron 13">
            <a:extLst>
              <a:ext uri="{FF2B5EF4-FFF2-40B4-BE49-F238E27FC236}">
                <a16:creationId xmlns:a16="http://schemas.microsoft.com/office/drawing/2014/main" id="{D67A3D94-0C1C-4C57-9304-2A1D003F812A}"/>
              </a:ext>
            </a:extLst>
          </p:cNvPr>
          <p:cNvSpPr/>
          <p:nvPr/>
        </p:nvSpPr>
        <p:spPr>
          <a:xfrm>
            <a:off x="4833551" y="1898012"/>
            <a:ext cx="3622550" cy="1395408"/>
          </a:xfrm>
          <a:prstGeom prst="chevron">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dirty="0">
                <a:solidFill>
                  <a:srgbClr val="006747"/>
                </a:solidFill>
                <a:latin typeface="Calibri"/>
                <a:cs typeface="Calibri"/>
              </a:rPr>
              <a:t>Verträge werden im April 2026 verschickt.</a:t>
            </a:r>
          </a:p>
        </p:txBody>
      </p:sp>
      <p:sp>
        <p:nvSpPr>
          <p:cNvPr id="15" name="Pfeil: Chevron 14">
            <a:extLst>
              <a:ext uri="{FF2B5EF4-FFF2-40B4-BE49-F238E27FC236}">
                <a16:creationId xmlns:a16="http://schemas.microsoft.com/office/drawing/2014/main" id="{34562C0B-80A9-49B5-AB81-299589E89FAF}"/>
              </a:ext>
            </a:extLst>
          </p:cNvPr>
          <p:cNvSpPr/>
          <p:nvPr/>
        </p:nvSpPr>
        <p:spPr>
          <a:xfrm>
            <a:off x="4840011" y="3602292"/>
            <a:ext cx="3622549" cy="1395408"/>
          </a:xfrm>
          <a:prstGeom prst="chevron">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dirty="0">
                <a:solidFill>
                  <a:srgbClr val="006747"/>
                </a:solidFill>
                <a:latin typeface="Calibri"/>
                <a:cs typeface="Calibri"/>
              </a:rPr>
              <a:t>Beginn 01.08.2026 </a:t>
            </a:r>
            <a:r>
              <a:rPr lang="de-DE" b="1" dirty="0">
                <a:solidFill>
                  <a:srgbClr val="006747"/>
                </a:solidFill>
                <a:latin typeface="Calibri"/>
                <a:cs typeface="Calibri"/>
              </a:rPr>
              <a:t>Möglichkeit 1 Woche Ferienbetreuung</a:t>
            </a:r>
          </a:p>
        </p:txBody>
      </p:sp>
    </p:spTree>
    <p:extLst>
      <p:ext uri="{BB962C8B-B14F-4D97-AF65-F5344CB8AC3E}">
        <p14:creationId xmlns:p14="http://schemas.microsoft.com/office/powerpoint/2010/main" val="120755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6F3B005-B335-4DF0-B25F-770F34784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196" y="1196752"/>
            <a:ext cx="4217052" cy="5661248"/>
          </a:xfrm>
          <a:prstGeom prst="rect">
            <a:avLst/>
          </a:prstGeom>
        </p:spPr>
      </p:pic>
      <p:sp>
        <p:nvSpPr>
          <p:cNvPr id="3" name="Foliennummernplatzhalter 2">
            <a:extLst>
              <a:ext uri="{FF2B5EF4-FFF2-40B4-BE49-F238E27FC236}">
                <a16:creationId xmlns:a16="http://schemas.microsoft.com/office/drawing/2014/main" id="{67BD475A-5954-4028-89FF-842868A53D1A}"/>
              </a:ext>
            </a:extLst>
          </p:cNvPr>
          <p:cNvSpPr>
            <a:spLocks noGrp="1"/>
          </p:cNvSpPr>
          <p:nvPr>
            <p:ph type="sldNum" sz="quarter" idx="12"/>
          </p:nvPr>
        </p:nvSpPr>
        <p:spPr/>
        <p:txBody>
          <a:bodyPr/>
          <a:lstStyle/>
          <a:p>
            <a:fld id="{35A913AA-FA23-4B07-8CB4-DCD455B4DE22}" type="slidenum">
              <a:rPr lang="de-DE" smtClean="0"/>
              <a:pPr/>
              <a:t>12</a:t>
            </a:fld>
            <a:endParaRPr lang="de-DE" dirty="0"/>
          </a:p>
        </p:txBody>
      </p:sp>
      <p:sp>
        <p:nvSpPr>
          <p:cNvPr id="9" name="Explosion: 14 Zacken 8">
            <a:extLst>
              <a:ext uri="{FF2B5EF4-FFF2-40B4-BE49-F238E27FC236}">
                <a16:creationId xmlns:a16="http://schemas.microsoft.com/office/drawing/2014/main" id="{CEBA0A98-C520-409F-8DC1-C3FDA1337D9B}"/>
              </a:ext>
            </a:extLst>
          </p:cNvPr>
          <p:cNvSpPr/>
          <p:nvPr/>
        </p:nvSpPr>
        <p:spPr>
          <a:xfrm rot="2088752">
            <a:off x="6320485" y="3335913"/>
            <a:ext cx="2482676" cy="1972376"/>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B6878164-4FA8-4E75-A7C4-5482A6C7BD16}"/>
              </a:ext>
            </a:extLst>
          </p:cNvPr>
          <p:cNvSpPr txBox="1"/>
          <p:nvPr/>
        </p:nvSpPr>
        <p:spPr>
          <a:xfrm>
            <a:off x="6588224" y="3931411"/>
            <a:ext cx="2048739" cy="738664"/>
          </a:xfrm>
          <a:prstGeom prst="rect">
            <a:avLst/>
          </a:prstGeom>
          <a:noFill/>
        </p:spPr>
        <p:txBody>
          <a:bodyPr wrap="square" rtlCol="0">
            <a:spAutoFit/>
          </a:bodyPr>
          <a:lstStyle/>
          <a:p>
            <a:r>
              <a:rPr lang="de-DE" sz="1400" b="1" dirty="0">
                <a:solidFill>
                  <a:schemeClr val="accent1">
                    <a:lumMod val="75000"/>
                  </a:schemeClr>
                </a:solidFill>
                <a:latin typeface="Calibri" panose="020F0502020204030204" pitchFamily="34" charset="0"/>
                <a:cs typeface="Calibri" panose="020F0502020204030204" pitchFamily="34" charset="0"/>
              </a:rPr>
              <a:t>Ferienbetreuung wochenweise flexibel buchbar</a:t>
            </a:r>
          </a:p>
        </p:txBody>
      </p:sp>
      <p:pic>
        <p:nvPicPr>
          <p:cNvPr id="2" name="Grafik 1">
            <a:extLst>
              <a:ext uri="{FF2B5EF4-FFF2-40B4-BE49-F238E27FC236}">
                <a16:creationId xmlns:a16="http://schemas.microsoft.com/office/drawing/2014/main" id="{412FDE74-EC7A-47FB-8BB8-20D894716C1A}"/>
              </a:ext>
            </a:extLst>
          </p:cNvPr>
          <p:cNvPicPr>
            <a:picLocks noChangeAspect="1"/>
          </p:cNvPicPr>
          <p:nvPr/>
        </p:nvPicPr>
        <p:blipFill>
          <a:blip r:embed="rId4"/>
          <a:stretch>
            <a:fillRect/>
          </a:stretch>
        </p:blipFill>
        <p:spPr>
          <a:xfrm>
            <a:off x="450040" y="5909548"/>
            <a:ext cx="786452" cy="786452"/>
          </a:xfrm>
          <a:prstGeom prst="rect">
            <a:avLst/>
          </a:prstGeom>
        </p:spPr>
      </p:pic>
      <p:sp>
        <p:nvSpPr>
          <p:cNvPr id="8" name="Pfeil: Fünfeck 7">
            <a:extLst>
              <a:ext uri="{FF2B5EF4-FFF2-40B4-BE49-F238E27FC236}">
                <a16:creationId xmlns:a16="http://schemas.microsoft.com/office/drawing/2014/main" id="{0E04BA82-1EEC-40EB-B671-0E63AD50179C}"/>
              </a:ext>
            </a:extLst>
          </p:cNvPr>
          <p:cNvSpPr/>
          <p:nvPr/>
        </p:nvSpPr>
        <p:spPr>
          <a:xfrm rot="1151092">
            <a:off x="393414" y="2628929"/>
            <a:ext cx="2669200" cy="936576"/>
          </a:xfrm>
          <a:prstGeom prst="homePlate">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rgbClr val="006747"/>
                </a:solidFill>
                <a:latin typeface="Calibri"/>
                <a:cs typeface="Calibri"/>
              </a:rPr>
              <a:t>derzeitige Klasse: </a:t>
            </a:r>
          </a:p>
          <a:p>
            <a:r>
              <a:rPr lang="de-DE" sz="1400" b="1" dirty="0">
                <a:solidFill>
                  <a:srgbClr val="006747"/>
                </a:solidFill>
                <a:latin typeface="Calibri"/>
                <a:cs typeface="Calibri"/>
              </a:rPr>
              <a:t>Für Kinder, die neu in die E1 eingeschult werden, bitte E1 eintragen. </a:t>
            </a:r>
            <a:endParaRPr lang="de-DE" sz="1100" b="1" dirty="0">
              <a:solidFill>
                <a:srgbClr val="006747"/>
              </a:solidFill>
              <a:latin typeface="Calibri"/>
              <a:cs typeface="Calibri"/>
            </a:endParaRPr>
          </a:p>
        </p:txBody>
      </p:sp>
    </p:spTree>
    <p:extLst>
      <p:ext uri="{BB962C8B-B14F-4D97-AF65-F5344CB8AC3E}">
        <p14:creationId xmlns:p14="http://schemas.microsoft.com/office/powerpoint/2010/main" val="197342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8DA6-3F95-57EC-5DDE-7E7C628AB9AB}"/>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96B8F49-23A0-3494-C0C7-3DC0C9823023}"/>
              </a:ext>
            </a:extLst>
          </p:cNvPr>
          <p:cNvSpPr>
            <a:spLocks noGrp="1"/>
          </p:cNvSpPr>
          <p:nvPr>
            <p:ph type="sldNum" sz="quarter" idx="12"/>
          </p:nvPr>
        </p:nvSpPr>
        <p:spPr/>
        <p:txBody>
          <a:bodyPr/>
          <a:lstStyle/>
          <a:p>
            <a:fld id="{35A913AA-FA23-4B07-8CB4-DCD455B4DE22}" type="slidenum">
              <a:rPr lang="de-DE" smtClean="0"/>
              <a:pPr/>
              <a:t>13</a:t>
            </a:fld>
            <a:endParaRPr lang="de-DE" dirty="0"/>
          </a:p>
        </p:txBody>
      </p:sp>
      <p:sp>
        <p:nvSpPr>
          <p:cNvPr id="4" name="Titel 3">
            <a:extLst>
              <a:ext uri="{FF2B5EF4-FFF2-40B4-BE49-F238E27FC236}">
                <a16:creationId xmlns:a16="http://schemas.microsoft.com/office/drawing/2014/main" id="{FA539955-B12B-2704-67EE-B7E0E84460AB}"/>
              </a:ext>
            </a:extLst>
          </p:cNvPr>
          <p:cNvSpPr>
            <a:spLocks noGrp="1"/>
          </p:cNvSpPr>
          <p:nvPr>
            <p:ph type="title"/>
          </p:nvPr>
        </p:nvSpPr>
        <p:spPr/>
        <p:txBody>
          <a:bodyPr/>
          <a:lstStyle/>
          <a:p>
            <a:r>
              <a:rPr lang="de-DE" dirty="0"/>
              <a:t>Haben Sie Fragen? Wir sind für Sie da. </a:t>
            </a:r>
          </a:p>
        </p:txBody>
      </p:sp>
      <p:sp>
        <p:nvSpPr>
          <p:cNvPr id="5" name="Rechteck 4">
            <a:extLst>
              <a:ext uri="{FF2B5EF4-FFF2-40B4-BE49-F238E27FC236}">
                <a16:creationId xmlns:a16="http://schemas.microsoft.com/office/drawing/2014/main" id="{0329E6B4-26CC-4F32-C648-1086B6F51FFE}"/>
              </a:ext>
            </a:extLst>
          </p:cNvPr>
          <p:cNvSpPr/>
          <p:nvPr/>
        </p:nvSpPr>
        <p:spPr>
          <a:xfrm>
            <a:off x="571508" y="2891395"/>
            <a:ext cx="3409945" cy="1143744"/>
          </a:xfrm>
          <a:prstGeom prst="rect">
            <a:avLst/>
          </a:prstGeom>
          <a:solidFill>
            <a:schemeClr val="bg2">
              <a:lumMod val="90000"/>
            </a:schemeClr>
          </a:solidFill>
          <a:ln>
            <a:noFill/>
          </a:ln>
        </p:spPr>
        <p:style>
          <a:lnRef idx="1">
            <a:schemeClr val="accent2"/>
          </a:lnRef>
          <a:fillRef idx="0">
            <a:schemeClr val="accent2"/>
          </a:fillRef>
          <a:effectRef idx="0">
            <a:schemeClr val="accent2"/>
          </a:effectRef>
          <a:fontRef idx="minor">
            <a:schemeClr val="tx1"/>
          </a:fontRef>
        </p:style>
        <p:txBody>
          <a:bodyPr rtlCol="0" anchor="ctr"/>
          <a:lstStyle/>
          <a:p>
            <a:endParaRPr lang="de-DE" sz="1400" b="1" spc="-15" dirty="0">
              <a:latin typeface="Calibri"/>
              <a:cs typeface="Calibri"/>
            </a:endParaRPr>
          </a:p>
          <a:p>
            <a:r>
              <a:rPr lang="de-DE" sz="1400" b="1" spc="-15" dirty="0">
                <a:latin typeface="Calibri"/>
                <a:cs typeface="Calibri"/>
              </a:rPr>
              <a:t>Leitung Schulbetreuung </a:t>
            </a:r>
            <a:r>
              <a:rPr lang="de-DE" sz="1400" b="1" spc="-15" dirty="0" err="1">
                <a:latin typeface="Calibri"/>
                <a:cs typeface="Calibri"/>
              </a:rPr>
              <a:t>Degerfeldschule</a:t>
            </a:r>
            <a:r>
              <a:rPr lang="de-DE" sz="1400" b="1" spc="-15" dirty="0">
                <a:latin typeface="Calibri"/>
                <a:cs typeface="Calibri"/>
              </a:rPr>
              <a:t>:</a:t>
            </a:r>
            <a:endParaRPr lang="de-DE" sz="1400" b="1" spc="-21" dirty="0">
              <a:latin typeface="Calibri"/>
              <a:cs typeface="Calibri"/>
            </a:endParaRPr>
          </a:p>
          <a:p>
            <a:r>
              <a:rPr lang="de-DE" sz="1400" spc="-29" dirty="0">
                <a:latin typeface="Calibri"/>
                <a:cs typeface="Calibri"/>
              </a:rPr>
              <a:t>Frau Anika Vaupel</a:t>
            </a:r>
          </a:p>
          <a:p>
            <a:r>
              <a:rPr lang="de-DE" sz="1400" dirty="0">
                <a:latin typeface="Calibri" panose="020F0502020204030204" pitchFamily="34" charset="0"/>
                <a:cs typeface="Calibri" panose="020F0502020204030204" pitchFamily="34" charset="0"/>
              </a:rPr>
              <a:t>Tel: </a:t>
            </a:r>
            <a:r>
              <a:rPr lang="de-DE" sz="1400" b="1" dirty="0">
                <a:latin typeface="Calibri" panose="020F0502020204030204" pitchFamily="34" charset="0"/>
                <a:cs typeface="Calibri" panose="020F0502020204030204" pitchFamily="34" charset="0"/>
              </a:rPr>
              <a:t>06033 7445641</a:t>
            </a:r>
            <a:r>
              <a:rPr lang="de-DE" sz="1400" dirty="0">
                <a:latin typeface="Calibri" panose="020F0502020204030204" pitchFamily="34" charset="0"/>
                <a:cs typeface="Calibri" panose="020F0502020204030204" pitchFamily="34" charset="0"/>
              </a:rPr>
              <a:t> oder </a:t>
            </a:r>
            <a:r>
              <a:rPr lang="de-DE" sz="1400" b="1" dirty="0">
                <a:latin typeface="Calibri" panose="020F0502020204030204" pitchFamily="34" charset="0"/>
                <a:cs typeface="Calibri" panose="020F0502020204030204" pitchFamily="34" charset="0"/>
              </a:rPr>
              <a:t>0163 7434196</a:t>
            </a:r>
          </a:p>
          <a:p>
            <a:r>
              <a:rPr lang="de-DE" sz="1200" dirty="0">
                <a:latin typeface="Calibri" panose="020F0502020204030204" pitchFamily="34" charset="0"/>
                <a:cs typeface="Calibri" panose="020F0502020204030204" pitchFamily="34" charset="0"/>
              </a:rPr>
              <a:t>(Sprechzeiten siehe Homepage)</a:t>
            </a:r>
          </a:p>
          <a:p>
            <a:endParaRPr lang="de-DE" sz="1100" spc="-14" dirty="0">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9FD135DD-6B8C-B8AE-4C3C-2BEE9737E83C}"/>
              </a:ext>
            </a:extLst>
          </p:cNvPr>
          <p:cNvSpPr/>
          <p:nvPr/>
        </p:nvSpPr>
        <p:spPr>
          <a:xfrm>
            <a:off x="565129" y="2306947"/>
            <a:ext cx="3409945" cy="504056"/>
          </a:xfrm>
          <a:prstGeom prst="rect">
            <a:avLst/>
          </a:prstGeom>
          <a:solidFill>
            <a:schemeClr val="bg2">
              <a:lumMod val="75000"/>
            </a:schemeClr>
          </a:solidFill>
          <a:ln>
            <a:noFill/>
          </a:ln>
        </p:spPr>
        <p:style>
          <a:lnRef idx="1">
            <a:schemeClr val="accent2"/>
          </a:lnRef>
          <a:fillRef idx="0">
            <a:schemeClr val="accent2"/>
          </a:fillRef>
          <a:effectRef idx="0">
            <a:schemeClr val="accent2"/>
          </a:effectRef>
          <a:fontRef idx="minor">
            <a:schemeClr val="tx1"/>
          </a:fontRef>
        </p:style>
        <p:txBody>
          <a:bodyPr rtlCol="0" anchor="ctr"/>
          <a:lstStyle/>
          <a:p>
            <a:r>
              <a:rPr lang="de-DE" sz="1400" b="1" spc="-15" dirty="0">
                <a:latin typeface="Calibri"/>
                <a:cs typeface="Calibri"/>
              </a:rPr>
              <a:t>Fragen zu Anmeldung, Vertrag, Abbuchung:</a:t>
            </a:r>
            <a:endParaRPr lang="de-DE" sz="1400" spc="-14" dirty="0">
              <a:latin typeface="Calibri"/>
              <a:cs typeface="Calibri"/>
            </a:endParaRPr>
          </a:p>
        </p:txBody>
      </p:sp>
      <p:sp>
        <p:nvSpPr>
          <p:cNvPr id="11" name="Rechteck 10">
            <a:extLst>
              <a:ext uri="{FF2B5EF4-FFF2-40B4-BE49-F238E27FC236}">
                <a16:creationId xmlns:a16="http://schemas.microsoft.com/office/drawing/2014/main" id="{F73B0783-F1B6-A4A6-6467-97ABBD7F0BB7}"/>
              </a:ext>
            </a:extLst>
          </p:cNvPr>
          <p:cNvSpPr/>
          <p:nvPr/>
        </p:nvSpPr>
        <p:spPr>
          <a:xfrm>
            <a:off x="4650387" y="2891395"/>
            <a:ext cx="3409945" cy="1143744"/>
          </a:xfrm>
          <a:prstGeom prst="rect">
            <a:avLst/>
          </a:prstGeom>
          <a:solidFill>
            <a:schemeClr val="bg2">
              <a:lumMod val="90000"/>
            </a:schemeClr>
          </a:solidFill>
          <a:ln>
            <a:noFill/>
          </a:ln>
        </p:spPr>
        <p:style>
          <a:lnRef idx="1">
            <a:schemeClr val="accent2"/>
          </a:lnRef>
          <a:fillRef idx="0">
            <a:schemeClr val="accent2"/>
          </a:fillRef>
          <a:effectRef idx="0">
            <a:schemeClr val="accent2"/>
          </a:effectRef>
          <a:fontRef idx="minor">
            <a:schemeClr val="tx1"/>
          </a:fontRef>
        </p:style>
        <p:txBody>
          <a:bodyPr rtlCol="0" anchor="ctr"/>
          <a:lstStyle/>
          <a:p>
            <a:r>
              <a:rPr lang="de-DE" sz="1400" b="1" spc="-15" dirty="0">
                <a:latin typeface="Calibri"/>
                <a:cs typeface="Calibri"/>
              </a:rPr>
              <a:t>Schulleitung der </a:t>
            </a:r>
            <a:r>
              <a:rPr lang="de-DE" sz="1400" b="1" spc="-15" dirty="0" err="1">
                <a:latin typeface="Calibri"/>
                <a:cs typeface="Calibri"/>
              </a:rPr>
              <a:t>Degerfeldschule</a:t>
            </a:r>
            <a:r>
              <a:rPr lang="de-DE" sz="1400" b="1" spc="-15" dirty="0">
                <a:latin typeface="Calibri"/>
                <a:cs typeface="Calibri"/>
              </a:rPr>
              <a:t>:</a:t>
            </a:r>
            <a:endParaRPr lang="de-DE" sz="1400" b="1" spc="-21" dirty="0">
              <a:latin typeface="Calibri"/>
              <a:cs typeface="Calibri"/>
            </a:endParaRPr>
          </a:p>
          <a:p>
            <a:r>
              <a:rPr lang="de-DE" sz="1400" spc="-29" dirty="0">
                <a:latin typeface="Calibri"/>
                <a:cs typeface="Calibri"/>
              </a:rPr>
              <a:t>Frau Cornelia Jüttner-</a:t>
            </a:r>
            <a:r>
              <a:rPr lang="de-DE" sz="1400" spc="-29" dirty="0" err="1">
                <a:latin typeface="Calibri"/>
                <a:cs typeface="Calibri"/>
              </a:rPr>
              <a:t>Tunkowski</a:t>
            </a:r>
            <a:endParaRPr lang="de-DE" sz="1400" spc="-29" dirty="0">
              <a:latin typeface="Calibri"/>
              <a:cs typeface="Calibri"/>
            </a:endParaRPr>
          </a:p>
          <a:p>
            <a:r>
              <a:rPr lang="de-DE" sz="1400" spc="-29" dirty="0">
                <a:latin typeface="Calibri"/>
                <a:cs typeface="Calibri"/>
              </a:rPr>
              <a:t>Frau Magdalena Schulz</a:t>
            </a:r>
          </a:p>
          <a:p>
            <a:r>
              <a:rPr lang="de-DE" sz="1400" dirty="0">
                <a:latin typeface="Calibri" panose="020F0502020204030204" pitchFamily="34" charset="0"/>
                <a:cs typeface="Calibri" panose="020F0502020204030204" pitchFamily="34" charset="0"/>
              </a:rPr>
              <a:t>Tel: </a:t>
            </a:r>
            <a:r>
              <a:rPr lang="de-DE" sz="1400" b="1" dirty="0">
                <a:latin typeface="Calibri" panose="020F0502020204030204" pitchFamily="34" charset="0"/>
                <a:cs typeface="Calibri" panose="020F0502020204030204" pitchFamily="34" charset="0"/>
              </a:rPr>
              <a:t>06033 64721</a:t>
            </a:r>
            <a:endParaRPr lang="de-DE" sz="1100" spc="-14" dirty="0">
              <a:latin typeface="Calibri" panose="020F0502020204030204" pitchFamily="34" charset="0"/>
              <a:cs typeface="Calibri" panose="020F0502020204030204" pitchFamily="34" charset="0"/>
            </a:endParaRPr>
          </a:p>
        </p:txBody>
      </p:sp>
      <p:sp>
        <p:nvSpPr>
          <p:cNvPr id="12" name="Rechteck 11">
            <a:extLst>
              <a:ext uri="{FF2B5EF4-FFF2-40B4-BE49-F238E27FC236}">
                <a16:creationId xmlns:a16="http://schemas.microsoft.com/office/drawing/2014/main" id="{54BDB2D9-7FC5-EC7D-C283-9E680A66B330}"/>
              </a:ext>
            </a:extLst>
          </p:cNvPr>
          <p:cNvSpPr/>
          <p:nvPr/>
        </p:nvSpPr>
        <p:spPr>
          <a:xfrm>
            <a:off x="4644008" y="2306947"/>
            <a:ext cx="3409945" cy="504056"/>
          </a:xfrm>
          <a:prstGeom prst="rect">
            <a:avLst/>
          </a:prstGeom>
          <a:solidFill>
            <a:schemeClr val="bg2">
              <a:lumMod val="75000"/>
            </a:schemeClr>
          </a:solidFill>
          <a:ln>
            <a:noFill/>
          </a:ln>
        </p:spPr>
        <p:style>
          <a:lnRef idx="1">
            <a:schemeClr val="accent2"/>
          </a:lnRef>
          <a:fillRef idx="0">
            <a:schemeClr val="accent2"/>
          </a:fillRef>
          <a:effectRef idx="0">
            <a:schemeClr val="accent2"/>
          </a:effectRef>
          <a:fontRef idx="minor">
            <a:schemeClr val="tx1"/>
          </a:fontRef>
        </p:style>
        <p:txBody>
          <a:bodyPr rtlCol="0" anchor="ctr"/>
          <a:lstStyle/>
          <a:p>
            <a:r>
              <a:rPr lang="de-DE" sz="1400" b="1" spc="-15" dirty="0">
                <a:latin typeface="Calibri"/>
                <a:cs typeface="Calibri"/>
              </a:rPr>
              <a:t>Allgemeine Fragen zum Ganztagsangebot:</a:t>
            </a:r>
            <a:endParaRPr lang="de-DE" sz="1400" spc="-14" dirty="0">
              <a:latin typeface="Calibri"/>
              <a:cs typeface="Calibri"/>
            </a:endParaRPr>
          </a:p>
        </p:txBody>
      </p:sp>
      <p:sp>
        <p:nvSpPr>
          <p:cNvPr id="13" name="Rechteck 12">
            <a:extLst>
              <a:ext uri="{FF2B5EF4-FFF2-40B4-BE49-F238E27FC236}">
                <a16:creationId xmlns:a16="http://schemas.microsoft.com/office/drawing/2014/main" id="{E5F77300-67F0-976D-674B-E7A1E0C1DD57}"/>
              </a:ext>
            </a:extLst>
          </p:cNvPr>
          <p:cNvSpPr/>
          <p:nvPr/>
        </p:nvSpPr>
        <p:spPr>
          <a:xfrm>
            <a:off x="1783817" y="1206869"/>
            <a:ext cx="5288532" cy="819344"/>
          </a:xfrm>
          <a:prstGeom prst="rect">
            <a:avLst/>
          </a:prstGeom>
          <a:solidFill>
            <a:schemeClr val="bg2"/>
          </a:solidFill>
          <a:ln w="57150">
            <a:solidFill>
              <a:schemeClr val="bg2">
                <a:lumMod val="50000"/>
              </a:schemeClr>
            </a:solidFill>
          </a:ln>
        </p:spPr>
        <p:style>
          <a:lnRef idx="1">
            <a:schemeClr val="accent2"/>
          </a:lnRef>
          <a:fillRef idx="0">
            <a:schemeClr val="accent2"/>
          </a:fillRef>
          <a:effectRef idx="0">
            <a:schemeClr val="accent2"/>
          </a:effectRef>
          <a:fontRef idx="minor">
            <a:schemeClr val="tx1"/>
          </a:fontRef>
        </p:style>
        <p:txBody>
          <a:bodyPr rtlCol="0" anchor="ctr"/>
          <a:lstStyle/>
          <a:p>
            <a:endParaRPr lang="de-DE" sz="1400" b="1" spc="-15" dirty="0">
              <a:latin typeface="Calibri"/>
              <a:cs typeface="Calibri"/>
            </a:endParaRPr>
          </a:p>
          <a:p>
            <a:endParaRPr lang="de-DE" sz="1600" b="1" spc="-15" dirty="0">
              <a:latin typeface="Calibri"/>
              <a:cs typeface="Calibri"/>
            </a:endParaRPr>
          </a:p>
          <a:p>
            <a:pPr algn="ctr"/>
            <a:endParaRPr lang="de-DE" sz="1200" spc="-15" dirty="0">
              <a:latin typeface="Calibri"/>
              <a:cs typeface="Calibri"/>
            </a:endParaRPr>
          </a:p>
          <a:p>
            <a:pPr algn="ctr"/>
            <a:r>
              <a:rPr lang="de-DE" sz="1200" spc="-15" dirty="0">
                <a:latin typeface="Calibri"/>
                <a:cs typeface="Calibri"/>
              </a:rPr>
              <a:t>Nutzen Sie zunächst die Angebote im Web:</a:t>
            </a:r>
          </a:p>
          <a:p>
            <a:endParaRPr lang="de-DE" sz="300" b="1" spc="-15" dirty="0">
              <a:latin typeface="Calibri"/>
              <a:cs typeface="Calibri"/>
            </a:endParaRPr>
          </a:p>
          <a:p>
            <a:pPr algn="ctr"/>
            <a:r>
              <a:rPr lang="de-DE" sz="1600" b="1" spc="-15" dirty="0">
                <a:latin typeface="Calibri"/>
                <a:cs typeface="Calibri"/>
                <a:hlinkClick r:id="rId3">
                  <a:extLst>
                    <a:ext uri="{A12FA001-AC4F-418D-AE19-62706E023703}">
                      <ahyp:hlinkClr xmlns:ahyp="http://schemas.microsoft.com/office/drawing/2018/hyperlinkcolor" val="tx"/>
                    </a:ext>
                  </a:extLst>
                </a:hlinkClick>
              </a:rPr>
              <a:t>www.schulbetreuung-degerfeld.jj-ev.de</a:t>
            </a:r>
            <a:endParaRPr lang="de-DE" sz="1600" b="1" spc="-15" dirty="0">
              <a:latin typeface="Calibri"/>
              <a:cs typeface="Calibri"/>
            </a:endParaRPr>
          </a:p>
          <a:p>
            <a:pPr algn="ctr"/>
            <a:r>
              <a:rPr lang="de-DE" sz="1600" b="1" spc="-15" dirty="0">
                <a:latin typeface="Calibri"/>
                <a:cs typeface="Calibri"/>
                <a:hlinkClick r:id="rId4">
                  <a:extLst>
                    <a:ext uri="{A12FA001-AC4F-418D-AE19-62706E023703}">
                      <ahyp:hlinkClr xmlns:ahyp="http://schemas.microsoft.com/office/drawing/2018/hyperlinkcolor" val="tx"/>
                    </a:ext>
                  </a:extLst>
                </a:hlinkClick>
              </a:rPr>
              <a:t>www.degerfeldschule.de</a:t>
            </a:r>
            <a:endParaRPr lang="de-DE" sz="1600" b="1" spc="-15" dirty="0">
              <a:latin typeface="Calibri"/>
              <a:cs typeface="Calibri"/>
            </a:endParaRPr>
          </a:p>
          <a:p>
            <a:endParaRPr lang="de-DE" sz="1400" b="1" spc="-15" dirty="0">
              <a:latin typeface="Calibri"/>
              <a:cs typeface="Calibri"/>
            </a:endParaRPr>
          </a:p>
          <a:p>
            <a:endParaRPr lang="de-DE" sz="1400" b="1" spc="-15" dirty="0">
              <a:latin typeface="Calibri"/>
              <a:cs typeface="Calibri"/>
            </a:endParaRPr>
          </a:p>
          <a:p>
            <a:endParaRPr lang="de-DE" sz="1400" spc="-14" dirty="0">
              <a:latin typeface="Calibri"/>
              <a:cs typeface="Calibri"/>
            </a:endParaRPr>
          </a:p>
        </p:txBody>
      </p:sp>
      <p:pic>
        <p:nvPicPr>
          <p:cNvPr id="17" name="Grafik 16">
            <a:extLst>
              <a:ext uri="{FF2B5EF4-FFF2-40B4-BE49-F238E27FC236}">
                <a16:creationId xmlns:a16="http://schemas.microsoft.com/office/drawing/2014/main" id="{B425AA74-3ADF-0081-73A9-018CA44A5AA3}"/>
              </a:ext>
            </a:extLst>
          </p:cNvPr>
          <p:cNvPicPr>
            <a:picLocks noChangeAspect="1"/>
          </p:cNvPicPr>
          <p:nvPr/>
        </p:nvPicPr>
        <p:blipFill>
          <a:blip r:embed="rId5"/>
          <a:stretch>
            <a:fillRect/>
          </a:stretch>
        </p:blipFill>
        <p:spPr>
          <a:xfrm>
            <a:off x="395536" y="5949280"/>
            <a:ext cx="786452" cy="786452"/>
          </a:xfrm>
          <a:prstGeom prst="rect">
            <a:avLst/>
          </a:prstGeom>
        </p:spPr>
      </p:pic>
      <p:sp>
        <p:nvSpPr>
          <p:cNvPr id="16" name="Rechteck 15">
            <a:extLst>
              <a:ext uri="{FF2B5EF4-FFF2-40B4-BE49-F238E27FC236}">
                <a16:creationId xmlns:a16="http://schemas.microsoft.com/office/drawing/2014/main" id="{698C15B4-99B6-47D2-A6DC-E78953195059}"/>
              </a:ext>
            </a:extLst>
          </p:cNvPr>
          <p:cNvSpPr/>
          <p:nvPr/>
        </p:nvSpPr>
        <p:spPr>
          <a:xfrm>
            <a:off x="7524328" y="4851229"/>
            <a:ext cx="1440160" cy="438276"/>
          </a:xfrm>
          <a:prstGeom prst="rect">
            <a:avLst/>
          </a:prstGeom>
          <a:solidFill>
            <a:schemeClr val="bg2">
              <a:lumMod val="90000"/>
            </a:schemeClr>
          </a:solidFill>
          <a:ln>
            <a:noFill/>
          </a:ln>
        </p:spPr>
        <p:style>
          <a:lnRef idx="1">
            <a:schemeClr val="accent2"/>
          </a:lnRef>
          <a:fillRef idx="0">
            <a:schemeClr val="accent2"/>
          </a:fillRef>
          <a:effectRef idx="0">
            <a:schemeClr val="accent2"/>
          </a:effectRef>
          <a:fontRef idx="minor">
            <a:schemeClr val="tx1"/>
          </a:fontRef>
        </p:style>
        <p:txBody>
          <a:bodyPr rtlCol="0" anchor="ctr"/>
          <a:lstStyle/>
          <a:p>
            <a:r>
              <a:rPr lang="de-DE" sz="1400" b="1" spc="-15" dirty="0">
                <a:latin typeface="Calibri"/>
                <a:cs typeface="Calibri"/>
              </a:rPr>
              <a:t>    Mittagessen </a:t>
            </a:r>
            <a:r>
              <a:rPr lang="de-DE" sz="1400" b="1" spc="-15" dirty="0">
                <a:latin typeface="Calibri"/>
                <a:cs typeface="Calibri"/>
                <a:sym typeface="Wingdings" panose="05000000000000000000" pitchFamily="2" charset="2"/>
              </a:rPr>
              <a:t> </a:t>
            </a:r>
            <a:endParaRPr lang="de-DE" sz="1100" spc="-14" dirty="0">
              <a:latin typeface="Calibri" panose="020F0502020204030204" pitchFamily="34" charset="0"/>
              <a:cs typeface="Calibri" panose="020F0502020204030204" pitchFamily="34" charset="0"/>
            </a:endParaRPr>
          </a:p>
        </p:txBody>
      </p:sp>
      <p:sp>
        <p:nvSpPr>
          <p:cNvPr id="18" name="Rechteck 17">
            <a:extLst>
              <a:ext uri="{FF2B5EF4-FFF2-40B4-BE49-F238E27FC236}">
                <a16:creationId xmlns:a16="http://schemas.microsoft.com/office/drawing/2014/main" id="{DEC93CC1-CC36-4FF1-93A5-E93AD3F49468}"/>
              </a:ext>
            </a:extLst>
          </p:cNvPr>
          <p:cNvSpPr/>
          <p:nvPr/>
        </p:nvSpPr>
        <p:spPr>
          <a:xfrm>
            <a:off x="581406" y="4226386"/>
            <a:ext cx="3409945" cy="504056"/>
          </a:xfrm>
          <a:prstGeom prst="rect">
            <a:avLst/>
          </a:prstGeom>
          <a:solidFill>
            <a:schemeClr val="bg2">
              <a:lumMod val="75000"/>
            </a:schemeClr>
          </a:solidFill>
          <a:ln>
            <a:noFill/>
          </a:ln>
        </p:spPr>
        <p:style>
          <a:lnRef idx="1">
            <a:schemeClr val="accent2"/>
          </a:lnRef>
          <a:fillRef idx="0">
            <a:schemeClr val="accent2"/>
          </a:fillRef>
          <a:effectRef idx="0">
            <a:schemeClr val="accent2"/>
          </a:effectRef>
          <a:fontRef idx="minor">
            <a:schemeClr val="tx1"/>
          </a:fontRef>
        </p:style>
        <p:txBody>
          <a:bodyPr rtlCol="0" anchor="ctr"/>
          <a:lstStyle/>
          <a:p>
            <a:r>
              <a:rPr lang="de-DE" sz="1400" b="1" spc="-15" dirty="0">
                <a:latin typeface="Calibri"/>
                <a:cs typeface="Calibri"/>
              </a:rPr>
              <a:t>Fragen zum warmen Mittagessen               und Anmeldung:</a:t>
            </a:r>
            <a:endParaRPr lang="de-DE" sz="1400" spc="-14" dirty="0">
              <a:latin typeface="Calibri"/>
              <a:cs typeface="Calibri"/>
            </a:endParaRPr>
          </a:p>
        </p:txBody>
      </p:sp>
      <p:sp>
        <p:nvSpPr>
          <p:cNvPr id="19" name="Rechteck 18">
            <a:extLst>
              <a:ext uri="{FF2B5EF4-FFF2-40B4-BE49-F238E27FC236}">
                <a16:creationId xmlns:a16="http://schemas.microsoft.com/office/drawing/2014/main" id="{0D05E9F4-B177-469C-8FD2-ABF25048072B}"/>
              </a:ext>
            </a:extLst>
          </p:cNvPr>
          <p:cNvSpPr/>
          <p:nvPr/>
        </p:nvSpPr>
        <p:spPr>
          <a:xfrm>
            <a:off x="589639" y="4851230"/>
            <a:ext cx="3409945" cy="1035008"/>
          </a:xfrm>
          <a:prstGeom prst="rect">
            <a:avLst/>
          </a:prstGeom>
          <a:solidFill>
            <a:schemeClr val="bg2">
              <a:lumMod val="90000"/>
            </a:schemeClr>
          </a:solidFill>
          <a:ln>
            <a:noFill/>
          </a:ln>
        </p:spPr>
        <p:style>
          <a:lnRef idx="1">
            <a:schemeClr val="accent2"/>
          </a:lnRef>
          <a:fillRef idx="0">
            <a:schemeClr val="accent2"/>
          </a:fillRef>
          <a:effectRef idx="0">
            <a:schemeClr val="accent2"/>
          </a:effectRef>
          <a:fontRef idx="minor">
            <a:schemeClr val="tx1"/>
          </a:fontRef>
        </p:style>
        <p:txBody>
          <a:bodyPr rtlCol="0" anchor="ctr"/>
          <a:lstStyle/>
          <a:p>
            <a:r>
              <a:rPr lang="de-DE" sz="1400" b="1" spc="-15" dirty="0">
                <a:latin typeface="Calibri"/>
                <a:cs typeface="Calibri"/>
                <a:hlinkClick r:id="rId6"/>
              </a:rPr>
              <a:t>www.degerfeldschule.de/firma-kalisch-essensbestellung/</a:t>
            </a:r>
            <a:r>
              <a:rPr lang="de-DE" sz="1400" b="1" spc="-15" dirty="0">
                <a:latin typeface="Calibri"/>
                <a:cs typeface="Calibri"/>
              </a:rPr>
              <a:t> </a:t>
            </a:r>
            <a:r>
              <a:rPr lang="de-DE" sz="1400" b="1" spc="-15" dirty="0">
                <a:latin typeface="Calibri"/>
                <a:cs typeface="Calibri"/>
                <a:sym typeface="Wingdings" panose="05000000000000000000" pitchFamily="2" charset="2"/>
              </a:rPr>
              <a:t> Anleitung </a:t>
            </a:r>
          </a:p>
          <a:p>
            <a:r>
              <a:rPr lang="de-DE" sz="1400" b="1" spc="-15" dirty="0">
                <a:latin typeface="Calibri"/>
                <a:cs typeface="Calibri"/>
                <a:sym typeface="Wingdings" panose="05000000000000000000" pitchFamily="2" charset="2"/>
              </a:rPr>
              <a:t>Anmeldung über: </a:t>
            </a:r>
            <a:r>
              <a:rPr lang="de-DE" sz="1200" b="1" dirty="0">
                <a:effectLst/>
                <a:latin typeface="Arial" panose="020B0604020202020204" pitchFamily="34" charset="0"/>
                <a:ea typeface="Times New Roman" panose="02020603050405020304" pitchFamily="18" charset="0"/>
                <a:cs typeface="Times New Roman" panose="02020603050405020304" pitchFamily="18" charset="0"/>
              </a:rPr>
              <a:t>www.menuebestellung.de/wetterau-rob/</a:t>
            </a:r>
          </a:p>
          <a:p>
            <a:endParaRPr lang="de-DE" sz="1100" spc="-14" dirty="0">
              <a:latin typeface="Calibri" panose="020F0502020204030204" pitchFamily="34" charset="0"/>
              <a:cs typeface="Calibri" panose="020F0502020204030204" pitchFamily="34" charset="0"/>
            </a:endParaRPr>
          </a:p>
        </p:txBody>
      </p:sp>
      <p:sp>
        <p:nvSpPr>
          <p:cNvPr id="20" name="Pfeil: Fünfeck 19">
            <a:extLst>
              <a:ext uri="{FF2B5EF4-FFF2-40B4-BE49-F238E27FC236}">
                <a16:creationId xmlns:a16="http://schemas.microsoft.com/office/drawing/2014/main" id="{F57FFA27-85B6-4D32-8A32-0B313B8D4AB3}"/>
              </a:ext>
            </a:extLst>
          </p:cNvPr>
          <p:cNvSpPr/>
          <p:nvPr/>
        </p:nvSpPr>
        <p:spPr>
          <a:xfrm>
            <a:off x="4116310" y="4405685"/>
            <a:ext cx="2094232" cy="1380300"/>
          </a:xfrm>
          <a:prstGeom prst="homePlate">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latin typeface="Calibri"/>
                <a:cs typeface="Calibri"/>
              </a:rPr>
              <a:t>Bestätigung der Anmeldung bei der Klassenlehrkraft abgeben</a:t>
            </a:r>
            <a:endParaRPr lang="de-DE" sz="1200" b="1" dirty="0">
              <a:solidFill>
                <a:schemeClr val="tx1"/>
              </a:solidFill>
              <a:latin typeface="Calibri"/>
              <a:cs typeface="Calibri"/>
            </a:endParaRPr>
          </a:p>
        </p:txBody>
      </p:sp>
      <p:sp>
        <p:nvSpPr>
          <p:cNvPr id="21" name="Pfeil: Fünfeck 20">
            <a:extLst>
              <a:ext uri="{FF2B5EF4-FFF2-40B4-BE49-F238E27FC236}">
                <a16:creationId xmlns:a16="http://schemas.microsoft.com/office/drawing/2014/main" id="{E68EA742-0D43-4F77-B5AC-FDACECC7D03F}"/>
              </a:ext>
            </a:extLst>
          </p:cNvPr>
          <p:cNvSpPr/>
          <p:nvPr/>
        </p:nvSpPr>
        <p:spPr>
          <a:xfrm>
            <a:off x="6282551" y="4554646"/>
            <a:ext cx="1368152" cy="1049373"/>
          </a:xfrm>
          <a:prstGeom prst="homePlate">
            <a:avLst/>
          </a:prstGeom>
          <a:solidFill>
            <a:srgbClr val="DFEEDE"/>
          </a:solidFill>
          <a:ln>
            <a:solidFill>
              <a:srgbClr val="8CC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latin typeface="Calibri"/>
                <a:cs typeface="Calibri"/>
              </a:rPr>
              <a:t>Chip erhalten, </a:t>
            </a:r>
          </a:p>
          <a:p>
            <a:r>
              <a:rPr lang="de-DE" sz="1400" b="1" dirty="0">
                <a:solidFill>
                  <a:schemeClr val="tx1"/>
                </a:solidFill>
                <a:latin typeface="Calibri"/>
                <a:cs typeface="Calibri"/>
              </a:rPr>
              <a:t>zu Hause registrieren</a:t>
            </a:r>
            <a:endParaRPr lang="de-DE" sz="1200" b="1" dirty="0">
              <a:solidFill>
                <a:schemeClr val="tx1"/>
              </a:solidFill>
              <a:latin typeface="Calibri"/>
              <a:cs typeface="Calibri"/>
            </a:endParaRPr>
          </a:p>
        </p:txBody>
      </p:sp>
    </p:spTree>
    <p:extLst>
      <p:ext uri="{BB962C8B-B14F-4D97-AF65-F5344CB8AC3E}">
        <p14:creationId xmlns:p14="http://schemas.microsoft.com/office/powerpoint/2010/main" val="198438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B204ED19-D3A2-9F22-4164-3C6E69055063}"/>
              </a:ext>
            </a:extLst>
          </p:cNvPr>
          <p:cNvSpPr>
            <a:spLocks noGrp="1"/>
          </p:cNvSpPr>
          <p:nvPr>
            <p:ph type="subTitle" idx="1"/>
          </p:nvPr>
        </p:nvSpPr>
        <p:spPr/>
        <p:txBody>
          <a:bodyPr/>
          <a:lstStyle/>
          <a:p>
            <a:r>
              <a:rPr lang="de-DE" b="1" dirty="0">
                <a:solidFill>
                  <a:srgbClr val="28AA61"/>
                </a:solidFill>
              </a:rPr>
              <a:t>Vielen Dank für Ihre Aufmerksamkeit!</a:t>
            </a:r>
          </a:p>
        </p:txBody>
      </p:sp>
      <p:pic>
        <p:nvPicPr>
          <p:cNvPr id="3" name="Grafik 2">
            <a:extLst>
              <a:ext uri="{FF2B5EF4-FFF2-40B4-BE49-F238E27FC236}">
                <a16:creationId xmlns:a16="http://schemas.microsoft.com/office/drawing/2014/main" id="{DFF0354A-84E3-B1BE-9DBC-4AAD15416145}"/>
              </a:ext>
            </a:extLst>
          </p:cNvPr>
          <p:cNvPicPr>
            <a:picLocks noChangeAspect="1"/>
          </p:cNvPicPr>
          <p:nvPr/>
        </p:nvPicPr>
        <p:blipFill>
          <a:blip r:embed="rId3"/>
          <a:stretch>
            <a:fillRect/>
          </a:stretch>
        </p:blipFill>
        <p:spPr>
          <a:xfrm>
            <a:off x="2267744" y="692696"/>
            <a:ext cx="2448272" cy="2653314"/>
          </a:xfrm>
          <a:prstGeom prst="rect">
            <a:avLst/>
          </a:prstGeom>
        </p:spPr>
      </p:pic>
      <p:pic>
        <p:nvPicPr>
          <p:cNvPr id="4" name="Grafik 3">
            <a:extLst>
              <a:ext uri="{FF2B5EF4-FFF2-40B4-BE49-F238E27FC236}">
                <a16:creationId xmlns:a16="http://schemas.microsoft.com/office/drawing/2014/main" id="{76A53EDF-ECE3-4B17-8980-7C15DC51E080}"/>
              </a:ext>
            </a:extLst>
          </p:cNvPr>
          <p:cNvPicPr>
            <a:picLocks noChangeAspect="1"/>
          </p:cNvPicPr>
          <p:nvPr/>
        </p:nvPicPr>
        <p:blipFill>
          <a:blip r:embed="rId4"/>
          <a:stretch>
            <a:fillRect/>
          </a:stretch>
        </p:blipFill>
        <p:spPr>
          <a:xfrm>
            <a:off x="323528" y="5877272"/>
            <a:ext cx="786452" cy="786452"/>
          </a:xfrm>
          <a:prstGeom prst="rect">
            <a:avLst/>
          </a:prstGeom>
        </p:spPr>
      </p:pic>
    </p:spTree>
    <p:extLst>
      <p:ext uri="{BB962C8B-B14F-4D97-AF65-F5344CB8AC3E}">
        <p14:creationId xmlns:p14="http://schemas.microsoft.com/office/powerpoint/2010/main" val="1974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29A55154-C84F-BD5E-4D92-A53B9378C5DF}"/>
              </a:ext>
            </a:extLst>
          </p:cNvPr>
          <p:cNvSpPr/>
          <p:nvPr/>
        </p:nvSpPr>
        <p:spPr>
          <a:xfrm>
            <a:off x="6065624" y="2478200"/>
            <a:ext cx="2819795" cy="273799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9ACCDC6E-8E67-79A9-66CB-DF90082FCDCE}"/>
              </a:ext>
            </a:extLst>
          </p:cNvPr>
          <p:cNvSpPr/>
          <p:nvPr/>
        </p:nvSpPr>
        <p:spPr>
          <a:xfrm>
            <a:off x="3128980" y="2484695"/>
            <a:ext cx="2819795" cy="273799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EF111EBB-8A29-AA32-6681-60109AC2A1F7}"/>
              </a:ext>
            </a:extLst>
          </p:cNvPr>
          <p:cNvSpPr/>
          <p:nvPr/>
        </p:nvSpPr>
        <p:spPr>
          <a:xfrm>
            <a:off x="190560" y="2482671"/>
            <a:ext cx="2819795" cy="274002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a:xfrm>
            <a:off x="90000" y="6336000"/>
            <a:ext cx="299602" cy="360000"/>
          </a:xfrm>
        </p:spPr>
        <p:txBody>
          <a:bodyPr/>
          <a:lstStyle/>
          <a:p>
            <a:fld id="{35A913AA-FA23-4B07-8CB4-DCD455B4DE22}" type="slidenum">
              <a:rPr lang="de-DE" smtClean="0"/>
              <a:pPr/>
              <a:t>2</a:t>
            </a:fld>
            <a:endParaRPr lang="de-DE" dirty="0"/>
          </a:p>
        </p:txBody>
      </p:sp>
      <p:sp>
        <p:nvSpPr>
          <p:cNvPr id="17" name="Titel 16"/>
          <p:cNvSpPr>
            <a:spLocks noGrp="1"/>
          </p:cNvSpPr>
          <p:nvPr>
            <p:ph type="title"/>
          </p:nvPr>
        </p:nvSpPr>
        <p:spPr/>
        <p:txBody>
          <a:bodyPr/>
          <a:lstStyle/>
          <a:p>
            <a:r>
              <a:rPr lang="de-DE" dirty="0"/>
              <a:t>Pakt für den Ganztag – jeder </a:t>
            </a:r>
            <a:r>
              <a:rPr lang="de-DE" dirty="0" err="1"/>
              <a:t>pa©kt</a:t>
            </a:r>
            <a:r>
              <a:rPr lang="de-DE" dirty="0"/>
              <a:t> mit an!</a:t>
            </a:r>
          </a:p>
        </p:txBody>
      </p:sp>
      <p:sp>
        <p:nvSpPr>
          <p:cNvPr id="18" name="Textplatzhalter 17"/>
          <p:cNvSpPr>
            <a:spLocks noGrp="1"/>
          </p:cNvSpPr>
          <p:nvPr>
            <p:ph type="body" sz="quarter" idx="10"/>
          </p:nvPr>
        </p:nvSpPr>
        <p:spPr/>
        <p:txBody>
          <a:bodyPr/>
          <a:lstStyle/>
          <a:p>
            <a:r>
              <a:rPr lang="de-DE" dirty="0"/>
              <a:t>Neue Schulbetreuung an der </a:t>
            </a:r>
            <a:r>
              <a:rPr lang="de-DE" dirty="0" err="1"/>
              <a:t>Degerfeldschule</a:t>
            </a:r>
            <a:endParaRPr lang="de-DE" dirty="0"/>
          </a:p>
        </p:txBody>
      </p:sp>
      <p:sp>
        <p:nvSpPr>
          <p:cNvPr id="13" name="object 4"/>
          <p:cNvSpPr txBox="1"/>
          <p:nvPr/>
        </p:nvSpPr>
        <p:spPr>
          <a:xfrm>
            <a:off x="315162" y="2578421"/>
            <a:ext cx="2567297" cy="319768"/>
          </a:xfrm>
          <a:prstGeom prst="rect">
            <a:avLst/>
          </a:prstGeom>
        </p:spPr>
        <p:txBody>
          <a:bodyPr vert="horz" wrap="square" lIns="0" tIns="0" rIns="0" bIns="0" rtlCol="0">
            <a:spAutoFit/>
          </a:bodyPr>
          <a:lstStyle/>
          <a:p>
            <a:pPr marL="0" marR="0">
              <a:lnSpc>
                <a:spcPts val="2932"/>
              </a:lnSpc>
              <a:spcBef>
                <a:spcPts val="0"/>
              </a:spcBef>
              <a:spcAft>
                <a:spcPts val="0"/>
              </a:spcAft>
            </a:pPr>
            <a:r>
              <a:rPr lang="de-DE" sz="1400" b="1" spc="-17" dirty="0">
                <a:solidFill>
                  <a:srgbClr val="28AA61"/>
                </a:solidFill>
                <a:latin typeface="+mj-lt"/>
                <a:cs typeface="Calibri"/>
              </a:rPr>
              <a:t>Pakt für den Ganztag:</a:t>
            </a:r>
            <a:endParaRPr sz="1400" b="1" spc="-17" dirty="0">
              <a:solidFill>
                <a:srgbClr val="28AA61"/>
              </a:solidFill>
              <a:latin typeface="+mj-lt"/>
              <a:cs typeface="Calibri"/>
            </a:endParaRPr>
          </a:p>
        </p:txBody>
      </p:sp>
      <p:sp>
        <p:nvSpPr>
          <p:cNvPr id="14" name="object 5"/>
          <p:cNvSpPr txBox="1"/>
          <p:nvPr/>
        </p:nvSpPr>
        <p:spPr>
          <a:xfrm>
            <a:off x="3260582" y="2593740"/>
            <a:ext cx="2576911" cy="319768"/>
          </a:xfrm>
          <a:prstGeom prst="rect">
            <a:avLst/>
          </a:prstGeom>
        </p:spPr>
        <p:txBody>
          <a:bodyPr vert="horz" wrap="square" lIns="0" tIns="0" rIns="0" bIns="0" rtlCol="0">
            <a:spAutoFit/>
          </a:bodyPr>
          <a:lstStyle/>
          <a:p>
            <a:pPr marL="0" marR="0">
              <a:lnSpc>
                <a:spcPts val="2932"/>
              </a:lnSpc>
              <a:spcBef>
                <a:spcPts val="0"/>
              </a:spcBef>
              <a:spcAft>
                <a:spcPts val="0"/>
              </a:spcAft>
            </a:pPr>
            <a:r>
              <a:rPr lang="de-DE" sz="1400" b="1" dirty="0">
                <a:solidFill>
                  <a:srgbClr val="28AA61"/>
                </a:solidFill>
                <a:latin typeface="+mj-lt"/>
                <a:cs typeface="Calibri"/>
              </a:rPr>
              <a:t>Konzeptentwicklung:</a:t>
            </a:r>
            <a:endParaRPr sz="1400" b="1" spc="-17" dirty="0">
              <a:solidFill>
                <a:srgbClr val="28AA61"/>
              </a:solidFill>
              <a:latin typeface="+mj-lt"/>
              <a:cs typeface="Calibri"/>
            </a:endParaRPr>
          </a:p>
        </p:txBody>
      </p:sp>
      <p:sp>
        <p:nvSpPr>
          <p:cNvPr id="15" name="object 6"/>
          <p:cNvSpPr txBox="1"/>
          <p:nvPr/>
        </p:nvSpPr>
        <p:spPr>
          <a:xfrm>
            <a:off x="6249709" y="2564264"/>
            <a:ext cx="2636557" cy="319768"/>
          </a:xfrm>
          <a:prstGeom prst="rect">
            <a:avLst/>
          </a:prstGeom>
        </p:spPr>
        <p:txBody>
          <a:bodyPr vert="horz" wrap="square" lIns="0" tIns="0" rIns="0" bIns="0" rtlCol="0">
            <a:spAutoFit/>
          </a:bodyPr>
          <a:lstStyle/>
          <a:p>
            <a:pPr marL="0" marR="0">
              <a:lnSpc>
                <a:spcPts val="2932"/>
              </a:lnSpc>
              <a:spcBef>
                <a:spcPts val="0"/>
              </a:spcBef>
              <a:spcAft>
                <a:spcPts val="0"/>
              </a:spcAft>
            </a:pPr>
            <a:r>
              <a:rPr lang="de-DE" sz="1400" b="1" spc="-17" dirty="0">
                <a:solidFill>
                  <a:srgbClr val="28AA61"/>
                </a:solidFill>
                <a:latin typeface="+mj-lt"/>
                <a:cs typeface="Calibri"/>
              </a:rPr>
              <a:t>Alle im Blick:</a:t>
            </a:r>
            <a:endParaRPr sz="1400" b="1" spc="-17" dirty="0">
              <a:solidFill>
                <a:srgbClr val="28AA61"/>
              </a:solidFill>
              <a:latin typeface="+mj-lt"/>
              <a:cs typeface="Calibri"/>
            </a:endParaRPr>
          </a:p>
        </p:txBody>
      </p:sp>
      <p:sp>
        <p:nvSpPr>
          <p:cNvPr id="16" name="object 7"/>
          <p:cNvSpPr txBox="1"/>
          <p:nvPr/>
        </p:nvSpPr>
        <p:spPr>
          <a:xfrm>
            <a:off x="315161" y="3168601"/>
            <a:ext cx="2567297" cy="1582421"/>
          </a:xfrm>
          <a:prstGeom prst="rect">
            <a:avLst/>
          </a:prstGeom>
        </p:spPr>
        <p:txBody>
          <a:bodyPr vert="horz" wrap="square" lIns="0" tIns="0" rIns="0" bIns="0" rtlCol="0">
            <a:spAutoFit/>
          </a:bodyPr>
          <a:lstStyle/>
          <a:p>
            <a:pPr marL="285750" marR="0" indent="-285750">
              <a:lnSpc>
                <a:spcPct val="150000"/>
              </a:lnSpc>
              <a:spcAft>
                <a:spcPts val="0"/>
              </a:spcAft>
              <a:buFontTx/>
              <a:buChar char="-"/>
            </a:pPr>
            <a:r>
              <a:rPr lang="de-DE" sz="1400" spc="-17" dirty="0">
                <a:latin typeface="Calibri"/>
                <a:cs typeface="Calibri"/>
              </a:rPr>
              <a:t>Weiterentwicklung Ganztagsangebot</a:t>
            </a:r>
          </a:p>
          <a:p>
            <a:pPr marL="285750" marR="0" indent="-285750">
              <a:lnSpc>
                <a:spcPct val="150000"/>
              </a:lnSpc>
              <a:spcAft>
                <a:spcPts val="0"/>
              </a:spcAft>
              <a:buFontTx/>
              <a:buChar char="-"/>
            </a:pPr>
            <a:endParaRPr lang="de-DE" sz="1400" spc="-17" dirty="0">
              <a:latin typeface="Calibri"/>
              <a:cs typeface="Calibri"/>
            </a:endParaRPr>
          </a:p>
          <a:p>
            <a:pPr marL="285750" marR="0" indent="-285750">
              <a:lnSpc>
                <a:spcPct val="150000"/>
              </a:lnSpc>
              <a:spcAft>
                <a:spcPts val="0"/>
              </a:spcAft>
              <a:buFontTx/>
              <a:buChar char="-"/>
            </a:pPr>
            <a:r>
              <a:rPr lang="de-DE" sz="1400" spc="-17" dirty="0">
                <a:latin typeface="Calibri"/>
                <a:cs typeface="Calibri"/>
              </a:rPr>
              <a:t>Start: 1.8.2026</a:t>
            </a:r>
          </a:p>
          <a:p>
            <a:pPr marL="0" marR="0">
              <a:lnSpc>
                <a:spcPct val="150000"/>
              </a:lnSpc>
              <a:spcAft>
                <a:spcPts val="0"/>
              </a:spcAft>
            </a:pPr>
            <a:endParaRPr sz="1400" dirty="0">
              <a:latin typeface="Calibri"/>
              <a:cs typeface="Calibri"/>
            </a:endParaRPr>
          </a:p>
        </p:txBody>
      </p:sp>
      <p:sp>
        <p:nvSpPr>
          <p:cNvPr id="20" name="object 8"/>
          <p:cNvSpPr txBox="1"/>
          <p:nvPr/>
        </p:nvSpPr>
        <p:spPr>
          <a:xfrm>
            <a:off x="3260583" y="3120063"/>
            <a:ext cx="2607561" cy="1259255"/>
          </a:xfrm>
          <a:prstGeom prst="rect">
            <a:avLst/>
          </a:prstGeom>
        </p:spPr>
        <p:txBody>
          <a:bodyPr vert="horz" wrap="square" lIns="0" tIns="0" rIns="0" bIns="0" rtlCol="0">
            <a:spAutoFit/>
          </a:bodyPr>
          <a:lstStyle/>
          <a:p>
            <a:pPr marL="285750" marR="0" indent="-285750">
              <a:lnSpc>
                <a:spcPct val="150000"/>
              </a:lnSpc>
              <a:spcAft>
                <a:spcPts val="0"/>
              </a:spcAft>
              <a:buFontTx/>
              <a:buChar char="-"/>
            </a:pPr>
            <a:r>
              <a:rPr lang="de-DE" sz="1400" spc="-15" dirty="0">
                <a:latin typeface="Calibri"/>
                <a:cs typeface="Calibri"/>
              </a:rPr>
              <a:t>Schule entwickelt Konzept</a:t>
            </a:r>
          </a:p>
          <a:p>
            <a:pPr marL="285750" marR="0" indent="-285750">
              <a:lnSpc>
                <a:spcPct val="150000"/>
              </a:lnSpc>
              <a:spcAft>
                <a:spcPts val="0"/>
              </a:spcAft>
              <a:buFontTx/>
              <a:buChar char="-"/>
            </a:pPr>
            <a:r>
              <a:rPr lang="de-DE" sz="1400" spc="-15" dirty="0">
                <a:latin typeface="Calibri"/>
                <a:cs typeface="Calibri"/>
              </a:rPr>
              <a:t>Rahmenbedingungen setzen Land Hessen und Wetteraukreis</a:t>
            </a:r>
          </a:p>
          <a:p>
            <a:pPr marL="285750" marR="0" indent="-285750">
              <a:lnSpc>
                <a:spcPct val="150000"/>
              </a:lnSpc>
              <a:spcAft>
                <a:spcPts val="0"/>
              </a:spcAft>
              <a:buFontTx/>
              <a:buChar char="-"/>
            </a:pPr>
            <a:r>
              <a:rPr lang="de-DE" sz="1400" spc="-15" dirty="0">
                <a:latin typeface="Calibri"/>
                <a:cs typeface="Calibri"/>
              </a:rPr>
              <a:t>Kooperationspartner: JJ e.V.</a:t>
            </a:r>
            <a:endParaRPr sz="1400" dirty="0">
              <a:latin typeface="Calibri"/>
              <a:cs typeface="Calibri"/>
            </a:endParaRPr>
          </a:p>
        </p:txBody>
      </p:sp>
      <p:sp>
        <p:nvSpPr>
          <p:cNvPr id="21" name="object 9"/>
          <p:cNvSpPr txBox="1"/>
          <p:nvPr/>
        </p:nvSpPr>
        <p:spPr>
          <a:xfrm>
            <a:off x="6283416" y="3090587"/>
            <a:ext cx="2602395" cy="1905586"/>
          </a:xfrm>
          <a:prstGeom prst="rect">
            <a:avLst/>
          </a:prstGeom>
        </p:spPr>
        <p:txBody>
          <a:bodyPr vert="horz" wrap="square" lIns="0" tIns="0" rIns="0" bIns="0" rtlCol="0">
            <a:spAutoFit/>
          </a:bodyPr>
          <a:lstStyle/>
          <a:p>
            <a:pPr marL="0" marR="0">
              <a:lnSpc>
                <a:spcPct val="150000"/>
              </a:lnSpc>
              <a:spcAft>
                <a:spcPts val="0"/>
              </a:spcAft>
            </a:pPr>
            <a:r>
              <a:rPr lang="de-DE" sz="1400" dirty="0">
                <a:latin typeface="Calibri"/>
                <a:cs typeface="Calibri"/>
              </a:rPr>
              <a:t>Ziel:</a:t>
            </a:r>
          </a:p>
          <a:p>
            <a:pPr marL="0" marR="0">
              <a:lnSpc>
                <a:spcPct val="150000"/>
              </a:lnSpc>
              <a:spcAft>
                <a:spcPts val="0"/>
              </a:spcAft>
            </a:pPr>
            <a:r>
              <a:rPr lang="de-DE" sz="1400" dirty="0">
                <a:latin typeface="Calibri"/>
                <a:cs typeface="Calibri"/>
              </a:rPr>
              <a:t>Bedürfnissen von</a:t>
            </a:r>
          </a:p>
          <a:p>
            <a:pPr marL="285750" marR="0" indent="-285750">
              <a:lnSpc>
                <a:spcPct val="150000"/>
              </a:lnSpc>
              <a:spcAft>
                <a:spcPts val="0"/>
              </a:spcAft>
              <a:buFontTx/>
              <a:buChar char="-"/>
            </a:pPr>
            <a:r>
              <a:rPr lang="de-DE" sz="1400" dirty="0">
                <a:latin typeface="Calibri"/>
                <a:cs typeface="Calibri"/>
              </a:rPr>
              <a:t>Schülerinnen und Schülern,</a:t>
            </a:r>
          </a:p>
          <a:p>
            <a:pPr marL="285750" marR="0" indent="-285750">
              <a:lnSpc>
                <a:spcPct val="150000"/>
              </a:lnSpc>
              <a:spcAft>
                <a:spcPts val="0"/>
              </a:spcAft>
              <a:buFontTx/>
              <a:buChar char="-"/>
            </a:pPr>
            <a:r>
              <a:rPr lang="de-DE" sz="1400" dirty="0">
                <a:latin typeface="Calibri"/>
                <a:cs typeface="Calibri"/>
              </a:rPr>
              <a:t>Eltern sowie</a:t>
            </a:r>
          </a:p>
          <a:p>
            <a:pPr marL="285750" marR="0" indent="-285750">
              <a:lnSpc>
                <a:spcPct val="150000"/>
              </a:lnSpc>
              <a:spcAft>
                <a:spcPts val="0"/>
              </a:spcAft>
              <a:buFontTx/>
              <a:buChar char="-"/>
            </a:pPr>
            <a:r>
              <a:rPr lang="de-DE" sz="1400" dirty="0">
                <a:latin typeface="Calibri"/>
                <a:cs typeface="Calibri"/>
              </a:rPr>
              <a:t>Lehrkräften und Personal</a:t>
            </a:r>
          </a:p>
          <a:p>
            <a:pPr marR="0">
              <a:lnSpc>
                <a:spcPct val="150000"/>
              </a:lnSpc>
              <a:spcAft>
                <a:spcPts val="0"/>
              </a:spcAft>
            </a:pPr>
            <a:r>
              <a:rPr lang="de-DE" sz="1400" dirty="0">
                <a:latin typeface="Calibri"/>
                <a:cs typeface="Calibri"/>
              </a:rPr>
              <a:t>gerecht werden</a:t>
            </a:r>
            <a:endParaRPr sz="1400" dirty="0">
              <a:latin typeface="Calibri"/>
              <a:cs typeface="Calibri"/>
            </a:endParaRPr>
          </a:p>
        </p:txBody>
      </p:sp>
      <p:pic>
        <p:nvPicPr>
          <p:cNvPr id="4" name="Grafik 3">
            <a:extLst>
              <a:ext uri="{FF2B5EF4-FFF2-40B4-BE49-F238E27FC236}">
                <a16:creationId xmlns:a16="http://schemas.microsoft.com/office/drawing/2014/main" id="{0B5AC319-C6A1-623C-A67A-5C9B5D320440}"/>
              </a:ext>
            </a:extLst>
          </p:cNvPr>
          <p:cNvPicPr>
            <a:picLocks noChangeAspect="1"/>
          </p:cNvPicPr>
          <p:nvPr/>
        </p:nvPicPr>
        <p:blipFill>
          <a:blip r:embed="rId3"/>
          <a:stretch>
            <a:fillRect/>
          </a:stretch>
        </p:blipFill>
        <p:spPr>
          <a:xfrm>
            <a:off x="467544" y="5931373"/>
            <a:ext cx="787199" cy="787199"/>
          </a:xfrm>
          <a:prstGeom prst="rect">
            <a:avLst/>
          </a:prstGeom>
        </p:spPr>
      </p:pic>
    </p:spTree>
    <p:extLst>
      <p:ext uri="{BB962C8B-B14F-4D97-AF65-F5344CB8AC3E}">
        <p14:creationId xmlns:p14="http://schemas.microsoft.com/office/powerpoint/2010/main" val="71327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D3A4DED-163E-EA92-A6AB-24714C2CB935}"/>
              </a:ext>
            </a:extLst>
          </p:cNvPr>
          <p:cNvSpPr>
            <a:spLocks noGrp="1"/>
          </p:cNvSpPr>
          <p:nvPr>
            <p:ph type="sldNum" sz="quarter" idx="12"/>
          </p:nvPr>
        </p:nvSpPr>
        <p:spPr/>
        <p:txBody>
          <a:bodyPr/>
          <a:lstStyle/>
          <a:p>
            <a:fld id="{35A913AA-FA23-4B07-8CB4-DCD455B4DE22}" type="slidenum">
              <a:rPr lang="de-DE" smtClean="0"/>
              <a:pPr/>
              <a:t>3</a:t>
            </a:fld>
            <a:endParaRPr lang="de-DE" dirty="0"/>
          </a:p>
        </p:txBody>
      </p:sp>
      <p:sp>
        <p:nvSpPr>
          <p:cNvPr id="4" name="Titel 3">
            <a:extLst>
              <a:ext uri="{FF2B5EF4-FFF2-40B4-BE49-F238E27FC236}">
                <a16:creationId xmlns:a16="http://schemas.microsoft.com/office/drawing/2014/main" id="{C112F91B-8AF2-ECC8-5B83-B4ED7D404397}"/>
              </a:ext>
            </a:extLst>
          </p:cNvPr>
          <p:cNvSpPr>
            <a:spLocks noGrp="1"/>
          </p:cNvSpPr>
          <p:nvPr>
            <p:ph type="title"/>
          </p:nvPr>
        </p:nvSpPr>
        <p:spPr>
          <a:xfrm>
            <a:off x="293996" y="332656"/>
            <a:ext cx="8022420" cy="819344"/>
          </a:xfrm>
        </p:spPr>
        <p:txBody>
          <a:bodyPr/>
          <a:lstStyle/>
          <a:p>
            <a:r>
              <a:rPr lang="de-DE" dirty="0"/>
              <a:t>Beteiligte Partner</a:t>
            </a:r>
          </a:p>
        </p:txBody>
      </p:sp>
      <p:grpSp>
        <p:nvGrpSpPr>
          <p:cNvPr id="14" name="Gruppieren 13">
            <a:extLst>
              <a:ext uri="{FF2B5EF4-FFF2-40B4-BE49-F238E27FC236}">
                <a16:creationId xmlns:a16="http://schemas.microsoft.com/office/drawing/2014/main" id="{3EF4D719-4D41-BC6E-57DF-94170FB318A2}"/>
              </a:ext>
            </a:extLst>
          </p:cNvPr>
          <p:cNvGrpSpPr/>
          <p:nvPr/>
        </p:nvGrpSpPr>
        <p:grpSpPr>
          <a:xfrm>
            <a:off x="284293" y="1503252"/>
            <a:ext cx="8426143" cy="4136640"/>
            <a:chOff x="530047" y="1860662"/>
            <a:chExt cx="8426143" cy="3960440"/>
          </a:xfrm>
        </p:grpSpPr>
        <p:sp>
          <p:nvSpPr>
            <p:cNvPr id="8" name="object 1">
              <a:extLst>
                <a:ext uri="{FF2B5EF4-FFF2-40B4-BE49-F238E27FC236}">
                  <a16:creationId xmlns:a16="http://schemas.microsoft.com/office/drawing/2014/main" id="{F36E1358-A8E7-C59C-32EA-4B662EE7B242}"/>
                </a:ext>
              </a:extLst>
            </p:cNvPr>
            <p:cNvSpPr/>
            <p:nvPr/>
          </p:nvSpPr>
          <p:spPr>
            <a:xfrm>
              <a:off x="539750" y="1860662"/>
              <a:ext cx="8416440" cy="3960440"/>
            </a:xfrm>
            <a:prstGeom prst="rect">
              <a:avLst/>
            </a:prstGeom>
            <a:blipFill>
              <a:blip r:embed="rId3" cstate="print"/>
              <a:stretch>
                <a:fillRect l="-6454" t="-27541" r="-15898" b="-9295"/>
              </a:stretch>
            </a:blipFill>
          </p:spPr>
          <p:txBody>
            <a:bodyPr wrap="square" lIns="0" tIns="0" rIns="0" bIns="0" rtlCol="0">
              <a:spAutoFit/>
            </a:bodyPr>
            <a:lstStyle/>
            <a:p>
              <a:endParaRPr dirty="0"/>
            </a:p>
          </p:txBody>
        </p:sp>
        <p:sp>
          <p:nvSpPr>
            <p:cNvPr id="9" name="Rechteck 8">
              <a:extLst>
                <a:ext uri="{FF2B5EF4-FFF2-40B4-BE49-F238E27FC236}">
                  <a16:creationId xmlns:a16="http://schemas.microsoft.com/office/drawing/2014/main" id="{8054819F-75AD-63A0-8649-466BF87482B1}"/>
                </a:ext>
              </a:extLst>
            </p:cNvPr>
            <p:cNvSpPr/>
            <p:nvPr/>
          </p:nvSpPr>
          <p:spPr>
            <a:xfrm>
              <a:off x="971600" y="1889576"/>
              <a:ext cx="792088" cy="819344"/>
            </a:xfrm>
            <a:prstGeom prst="rect">
              <a:avLst/>
            </a:prstGeom>
            <a:solidFill>
              <a:srgbClr val="E7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61121FE-A8DE-5E4E-1BA1-0EC6EAC17D53}"/>
                </a:ext>
              </a:extLst>
            </p:cNvPr>
            <p:cNvSpPr/>
            <p:nvPr/>
          </p:nvSpPr>
          <p:spPr>
            <a:xfrm>
              <a:off x="7236296" y="1860662"/>
              <a:ext cx="1228184" cy="819344"/>
            </a:xfrm>
            <a:prstGeom prst="rect">
              <a:avLst/>
            </a:prstGeom>
            <a:solidFill>
              <a:srgbClr val="E7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674D7BC8-4614-F26E-D884-15F76CE15259}"/>
                </a:ext>
              </a:extLst>
            </p:cNvPr>
            <p:cNvSpPr/>
            <p:nvPr/>
          </p:nvSpPr>
          <p:spPr>
            <a:xfrm>
              <a:off x="7236296" y="1903204"/>
              <a:ext cx="1228184" cy="819344"/>
            </a:xfrm>
            <a:prstGeom prst="rect">
              <a:avLst/>
            </a:prstGeom>
            <a:solidFill>
              <a:srgbClr val="E7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5CC65E5A-6EF6-7147-F62C-7D0038553859}"/>
                </a:ext>
              </a:extLst>
            </p:cNvPr>
            <p:cNvSpPr txBox="1"/>
            <p:nvPr/>
          </p:nvSpPr>
          <p:spPr>
            <a:xfrm>
              <a:off x="530047" y="2377617"/>
              <a:ext cx="2751784" cy="1877437"/>
            </a:xfrm>
            <a:prstGeom prst="rect">
              <a:avLst/>
            </a:prstGeom>
            <a:noFill/>
          </p:spPr>
          <p:txBody>
            <a:bodyPr wrap="square" rtlCol="0">
              <a:spAutoFit/>
            </a:bodyPr>
            <a:lstStyle/>
            <a:p>
              <a:r>
                <a:rPr lang="de-DE" sz="1600" b="1" spc="-14" dirty="0">
                  <a:solidFill>
                    <a:srgbClr val="006747"/>
                  </a:solidFill>
                  <a:latin typeface="Calibri"/>
                  <a:cs typeface="Calibri"/>
                </a:rPr>
                <a:t>Lehrkräfte</a:t>
              </a:r>
            </a:p>
            <a:p>
              <a:r>
                <a:rPr lang="de-DE" sz="1600" spc="-14" dirty="0">
                  <a:solidFill>
                    <a:srgbClr val="006747"/>
                  </a:solidFill>
                  <a:latin typeface="Calibri"/>
                  <a:cs typeface="Calibri"/>
                </a:rPr>
                <a:t>Unsere</a:t>
              </a:r>
              <a:r>
                <a:rPr lang="de-DE" sz="1600" spc="66" dirty="0">
                  <a:solidFill>
                    <a:srgbClr val="006747"/>
                  </a:solidFill>
                  <a:latin typeface="Calibri"/>
                  <a:cs typeface="Calibri"/>
                </a:rPr>
                <a:t> </a:t>
              </a:r>
              <a:r>
                <a:rPr lang="de-DE" sz="1600" spc="-14" dirty="0">
                  <a:solidFill>
                    <a:srgbClr val="006747"/>
                  </a:solidFill>
                  <a:latin typeface="Calibri"/>
                  <a:cs typeface="Calibri"/>
                </a:rPr>
                <a:t>Lehrerinnen</a:t>
              </a:r>
              <a:r>
                <a:rPr lang="de-DE" sz="1600" spc="129" dirty="0">
                  <a:solidFill>
                    <a:srgbClr val="006747"/>
                  </a:solidFill>
                  <a:latin typeface="Calibri"/>
                  <a:cs typeface="Calibri"/>
                </a:rPr>
                <a:t> </a:t>
              </a:r>
              <a:r>
                <a:rPr lang="de-DE" sz="1600" spc="-31" dirty="0">
                  <a:solidFill>
                    <a:srgbClr val="006747"/>
                  </a:solidFill>
                  <a:latin typeface="Calibri"/>
                  <a:cs typeface="Calibri"/>
                </a:rPr>
                <a:t>und</a:t>
              </a:r>
              <a:r>
                <a:rPr lang="de-DE" sz="1600" spc="86" dirty="0">
                  <a:solidFill>
                    <a:srgbClr val="006747"/>
                  </a:solidFill>
                  <a:latin typeface="Calibri"/>
                  <a:cs typeface="Calibri"/>
                </a:rPr>
                <a:t> </a:t>
              </a:r>
              <a:r>
                <a:rPr lang="de-DE" sz="1600" spc="-17" dirty="0">
                  <a:solidFill>
                    <a:srgbClr val="006747"/>
                  </a:solidFill>
                  <a:latin typeface="Calibri"/>
                  <a:cs typeface="Calibri"/>
                </a:rPr>
                <a:t>Lehrer</a:t>
              </a:r>
            </a:p>
            <a:p>
              <a:r>
                <a:rPr lang="de-DE" sz="1600" dirty="0">
                  <a:solidFill>
                    <a:srgbClr val="006747"/>
                  </a:solidFill>
                  <a:latin typeface="Calibri"/>
                  <a:cs typeface="Calibri"/>
                </a:rPr>
                <a:t>gestalten </a:t>
              </a:r>
              <a:r>
                <a:rPr lang="de-DE" sz="1600" spc="-33" dirty="0">
                  <a:solidFill>
                    <a:srgbClr val="006747"/>
                  </a:solidFill>
                  <a:latin typeface="Calibri"/>
                  <a:cs typeface="Calibri"/>
                </a:rPr>
                <a:t>den</a:t>
              </a:r>
              <a:r>
                <a:rPr lang="de-DE" sz="1600" spc="88" dirty="0">
                  <a:solidFill>
                    <a:srgbClr val="006747"/>
                  </a:solidFill>
                  <a:latin typeface="Calibri"/>
                  <a:cs typeface="Calibri"/>
                </a:rPr>
                <a:t> </a:t>
              </a:r>
              <a:r>
                <a:rPr lang="de-DE" sz="1600" dirty="0">
                  <a:solidFill>
                    <a:srgbClr val="006747"/>
                  </a:solidFill>
                  <a:latin typeface="Calibri"/>
                  <a:cs typeface="Calibri"/>
                </a:rPr>
                <a:t>Unterricht</a:t>
              </a:r>
              <a:r>
                <a:rPr lang="de-DE" sz="1600" spc="25" dirty="0">
                  <a:solidFill>
                    <a:srgbClr val="006747"/>
                  </a:solidFill>
                  <a:latin typeface="Calibri"/>
                  <a:cs typeface="Calibri"/>
                </a:rPr>
                <a:t> </a:t>
              </a:r>
              <a:r>
                <a:rPr lang="de-DE" sz="1600" spc="-31" dirty="0">
                  <a:solidFill>
                    <a:srgbClr val="006747"/>
                  </a:solidFill>
                  <a:latin typeface="Calibri"/>
                  <a:cs typeface="Calibri"/>
                </a:rPr>
                <a:t>und</a:t>
              </a:r>
              <a:r>
                <a:rPr lang="de-DE" sz="1600" spc="86" dirty="0">
                  <a:solidFill>
                    <a:srgbClr val="006747"/>
                  </a:solidFill>
                  <a:latin typeface="Calibri"/>
                  <a:cs typeface="Calibri"/>
                </a:rPr>
                <a:t> </a:t>
              </a:r>
              <a:r>
                <a:rPr lang="de-DE" sz="1600" spc="-12" dirty="0">
                  <a:solidFill>
                    <a:srgbClr val="006747"/>
                  </a:solidFill>
                  <a:latin typeface="Calibri"/>
                  <a:cs typeface="Calibri"/>
                </a:rPr>
                <a:t>begleiten </a:t>
              </a:r>
              <a:r>
                <a:rPr lang="de-DE" sz="1600" dirty="0">
                  <a:solidFill>
                    <a:srgbClr val="006747"/>
                  </a:solidFill>
                  <a:latin typeface="Calibri"/>
                  <a:cs typeface="Calibri"/>
                </a:rPr>
                <a:t>die </a:t>
              </a:r>
              <a:r>
                <a:rPr lang="de-DE" sz="1600" spc="-20" dirty="0">
                  <a:solidFill>
                    <a:srgbClr val="006747"/>
                  </a:solidFill>
                  <a:latin typeface="Calibri"/>
                  <a:cs typeface="Calibri"/>
                </a:rPr>
                <a:t>Kinder</a:t>
              </a:r>
              <a:r>
                <a:rPr lang="de-DE" sz="1600" spc="128" dirty="0">
                  <a:solidFill>
                    <a:srgbClr val="006747"/>
                  </a:solidFill>
                  <a:latin typeface="Calibri"/>
                  <a:cs typeface="Calibri"/>
                </a:rPr>
                <a:t> </a:t>
              </a:r>
              <a:r>
                <a:rPr lang="de-DE" sz="1600" spc="-12" dirty="0">
                  <a:solidFill>
                    <a:srgbClr val="006747"/>
                  </a:solidFill>
                  <a:latin typeface="Calibri"/>
                  <a:cs typeface="Calibri"/>
                </a:rPr>
                <a:t>durch</a:t>
              </a:r>
              <a:r>
                <a:rPr lang="de-DE" sz="1600" spc="70" dirty="0">
                  <a:solidFill>
                    <a:srgbClr val="006747"/>
                  </a:solidFill>
                  <a:latin typeface="Calibri"/>
                  <a:cs typeface="Calibri"/>
                </a:rPr>
                <a:t> </a:t>
              </a:r>
              <a:r>
                <a:rPr lang="de-DE" sz="1600" spc="-33" dirty="0">
                  <a:solidFill>
                    <a:srgbClr val="006747"/>
                  </a:solidFill>
                  <a:latin typeface="Calibri"/>
                  <a:cs typeface="Calibri"/>
                </a:rPr>
                <a:t>den</a:t>
              </a:r>
              <a:r>
                <a:rPr lang="de-DE" sz="1600" spc="88" dirty="0">
                  <a:solidFill>
                    <a:srgbClr val="006747"/>
                  </a:solidFill>
                  <a:latin typeface="Calibri"/>
                  <a:cs typeface="Calibri"/>
                </a:rPr>
                <a:t> </a:t>
              </a:r>
              <a:r>
                <a:rPr lang="de-DE" sz="1600" spc="-11" dirty="0">
                  <a:solidFill>
                    <a:srgbClr val="006747"/>
                  </a:solidFill>
                  <a:latin typeface="Calibri"/>
                  <a:cs typeface="Calibri"/>
                </a:rPr>
                <a:t>Schultag</a:t>
              </a:r>
              <a:r>
                <a:rPr lang="de-DE" sz="1600" spc="52" dirty="0">
                  <a:solidFill>
                    <a:srgbClr val="006747"/>
                  </a:solidFill>
                  <a:latin typeface="Calibri"/>
                  <a:cs typeface="Calibri"/>
                </a:rPr>
                <a:t> </a:t>
              </a:r>
              <a:r>
                <a:rPr lang="de-DE" sz="1600" spc="-10" dirty="0">
                  <a:solidFill>
                    <a:srgbClr val="006747"/>
                  </a:solidFill>
                  <a:latin typeface="Calibri"/>
                  <a:cs typeface="Calibri"/>
                </a:rPr>
                <a:t>mit pädagogischer</a:t>
              </a:r>
              <a:r>
                <a:rPr lang="de-DE" sz="1600" spc="117" dirty="0">
                  <a:solidFill>
                    <a:srgbClr val="006747"/>
                  </a:solidFill>
                  <a:latin typeface="Calibri"/>
                  <a:cs typeface="Calibri"/>
                </a:rPr>
                <a:t> </a:t>
              </a:r>
              <a:r>
                <a:rPr lang="de-DE" sz="1600" spc="-13" dirty="0">
                  <a:solidFill>
                    <a:srgbClr val="006747"/>
                  </a:solidFill>
                  <a:latin typeface="Calibri"/>
                  <a:cs typeface="Calibri"/>
                </a:rPr>
                <a:t>Expertise.</a:t>
              </a:r>
            </a:p>
            <a:p>
              <a:endParaRPr lang="de-DE" sz="2000" dirty="0"/>
            </a:p>
          </p:txBody>
        </p:sp>
      </p:grpSp>
      <p:sp>
        <p:nvSpPr>
          <p:cNvPr id="15" name="Textfeld 14">
            <a:extLst>
              <a:ext uri="{FF2B5EF4-FFF2-40B4-BE49-F238E27FC236}">
                <a16:creationId xmlns:a16="http://schemas.microsoft.com/office/drawing/2014/main" id="{BD3F381A-E4F6-8C15-07AD-B3E2719ACB3B}"/>
              </a:ext>
            </a:extLst>
          </p:cNvPr>
          <p:cNvSpPr txBox="1"/>
          <p:nvPr/>
        </p:nvSpPr>
        <p:spPr>
          <a:xfrm>
            <a:off x="3291894" y="2020941"/>
            <a:ext cx="2751784" cy="1877437"/>
          </a:xfrm>
          <a:prstGeom prst="rect">
            <a:avLst/>
          </a:prstGeom>
          <a:noFill/>
        </p:spPr>
        <p:txBody>
          <a:bodyPr wrap="square" rtlCol="0">
            <a:spAutoFit/>
          </a:bodyPr>
          <a:lstStyle/>
          <a:p>
            <a:r>
              <a:rPr lang="de-DE" sz="1600" b="1" spc="-14" dirty="0">
                <a:solidFill>
                  <a:srgbClr val="006747"/>
                </a:solidFill>
                <a:latin typeface="Calibri"/>
                <a:cs typeface="Calibri"/>
              </a:rPr>
              <a:t>Pädagogisches Team</a:t>
            </a:r>
          </a:p>
          <a:p>
            <a:r>
              <a:rPr lang="de-DE" sz="1600" spc="-17" dirty="0">
                <a:solidFill>
                  <a:srgbClr val="006747"/>
                </a:solidFill>
                <a:latin typeface="Calibri"/>
                <a:cs typeface="Calibri"/>
              </a:rPr>
              <a:t>Erfahrene</a:t>
            </a:r>
            <a:r>
              <a:rPr lang="de-DE" sz="1600" spc="128" dirty="0">
                <a:solidFill>
                  <a:srgbClr val="006747"/>
                </a:solidFill>
                <a:latin typeface="Calibri"/>
                <a:cs typeface="Calibri"/>
              </a:rPr>
              <a:t> </a:t>
            </a:r>
            <a:r>
              <a:rPr lang="de-DE" sz="1600" spc="-20" dirty="0">
                <a:solidFill>
                  <a:srgbClr val="006747"/>
                </a:solidFill>
                <a:latin typeface="Calibri"/>
                <a:cs typeface="Calibri"/>
              </a:rPr>
              <a:t>Fachkräfte</a:t>
            </a:r>
            <a:r>
              <a:rPr lang="de-DE" sz="1600" spc="72" dirty="0">
                <a:solidFill>
                  <a:srgbClr val="006747"/>
                </a:solidFill>
                <a:latin typeface="Calibri"/>
                <a:cs typeface="Calibri"/>
              </a:rPr>
              <a:t> </a:t>
            </a:r>
            <a:r>
              <a:rPr lang="de-DE" sz="1600" spc="-31" dirty="0">
                <a:solidFill>
                  <a:srgbClr val="006747"/>
                </a:solidFill>
                <a:latin typeface="Calibri"/>
                <a:cs typeface="Calibri"/>
              </a:rPr>
              <a:t>und</a:t>
            </a:r>
            <a:r>
              <a:rPr lang="de-DE" sz="1600" spc="86" dirty="0">
                <a:solidFill>
                  <a:srgbClr val="006747"/>
                </a:solidFill>
                <a:latin typeface="Calibri"/>
                <a:cs typeface="Calibri"/>
              </a:rPr>
              <a:t> </a:t>
            </a:r>
            <a:r>
              <a:rPr lang="de-DE" sz="1600" spc="-25" dirty="0">
                <a:solidFill>
                  <a:srgbClr val="006747"/>
                </a:solidFill>
                <a:latin typeface="Calibri"/>
                <a:cs typeface="Calibri"/>
              </a:rPr>
              <a:t>unser</a:t>
            </a:r>
          </a:p>
          <a:p>
            <a:r>
              <a:rPr lang="de-DE" sz="1600" spc="-13" dirty="0">
                <a:solidFill>
                  <a:srgbClr val="006747"/>
                </a:solidFill>
                <a:latin typeface="Calibri"/>
                <a:cs typeface="Calibri"/>
              </a:rPr>
              <a:t>engagiertes</a:t>
            </a:r>
            <a:r>
              <a:rPr lang="de-DE" sz="1600" spc="97" dirty="0">
                <a:solidFill>
                  <a:srgbClr val="006747"/>
                </a:solidFill>
                <a:latin typeface="Calibri"/>
                <a:cs typeface="Calibri"/>
              </a:rPr>
              <a:t> </a:t>
            </a:r>
            <a:r>
              <a:rPr lang="de-DE" sz="1600" spc="-15" dirty="0">
                <a:solidFill>
                  <a:srgbClr val="006747"/>
                </a:solidFill>
                <a:latin typeface="Calibri"/>
                <a:cs typeface="Calibri"/>
              </a:rPr>
              <a:t>Betreuungsteam</a:t>
            </a:r>
            <a:r>
              <a:rPr lang="de-DE" sz="1600" spc="123" dirty="0">
                <a:solidFill>
                  <a:srgbClr val="006747"/>
                </a:solidFill>
                <a:latin typeface="Calibri"/>
                <a:cs typeface="Calibri"/>
              </a:rPr>
              <a:t> </a:t>
            </a:r>
            <a:r>
              <a:rPr lang="de-DE" sz="1600" dirty="0">
                <a:solidFill>
                  <a:srgbClr val="006747"/>
                </a:solidFill>
                <a:latin typeface="Calibri"/>
                <a:cs typeface="Calibri"/>
              </a:rPr>
              <a:t>sorgen </a:t>
            </a:r>
            <a:r>
              <a:rPr lang="de-DE" sz="1600" spc="-21" dirty="0">
                <a:solidFill>
                  <a:srgbClr val="006747"/>
                </a:solidFill>
                <a:latin typeface="Calibri"/>
                <a:cs typeface="Calibri"/>
              </a:rPr>
              <a:t>für</a:t>
            </a:r>
            <a:r>
              <a:rPr lang="de-DE" sz="1600" spc="-16" dirty="0">
                <a:solidFill>
                  <a:srgbClr val="006747"/>
                </a:solidFill>
                <a:latin typeface="Calibri"/>
                <a:cs typeface="Calibri"/>
              </a:rPr>
              <a:t> eine</a:t>
            </a:r>
            <a:r>
              <a:rPr lang="de-DE" sz="1600" spc="67" dirty="0">
                <a:solidFill>
                  <a:srgbClr val="006747"/>
                </a:solidFill>
                <a:latin typeface="Calibri"/>
                <a:cs typeface="Calibri"/>
              </a:rPr>
              <a:t> </a:t>
            </a:r>
            <a:r>
              <a:rPr lang="de-DE" sz="1600" dirty="0">
                <a:solidFill>
                  <a:srgbClr val="006747"/>
                </a:solidFill>
                <a:latin typeface="Calibri"/>
                <a:cs typeface="Calibri"/>
              </a:rPr>
              <a:t>liebevolle</a:t>
            </a:r>
            <a:r>
              <a:rPr lang="de-DE" sz="1600" spc="58" dirty="0">
                <a:solidFill>
                  <a:srgbClr val="006747"/>
                </a:solidFill>
                <a:latin typeface="Calibri"/>
                <a:cs typeface="Calibri"/>
              </a:rPr>
              <a:t> </a:t>
            </a:r>
            <a:r>
              <a:rPr lang="de-DE" sz="1600" spc="-31" dirty="0">
                <a:solidFill>
                  <a:srgbClr val="006747"/>
                </a:solidFill>
                <a:latin typeface="Calibri"/>
                <a:cs typeface="Calibri"/>
              </a:rPr>
              <a:t>und</a:t>
            </a:r>
            <a:r>
              <a:rPr lang="de-DE" sz="1600" spc="86" dirty="0">
                <a:solidFill>
                  <a:srgbClr val="006747"/>
                </a:solidFill>
                <a:latin typeface="Calibri"/>
                <a:cs typeface="Calibri"/>
              </a:rPr>
              <a:t> </a:t>
            </a:r>
            <a:r>
              <a:rPr lang="de-DE" sz="1600" spc="-20" dirty="0">
                <a:solidFill>
                  <a:srgbClr val="006747"/>
                </a:solidFill>
                <a:latin typeface="Calibri"/>
                <a:cs typeface="Calibri"/>
              </a:rPr>
              <a:t>professionelle </a:t>
            </a:r>
            <a:r>
              <a:rPr lang="de-DE" sz="1600" spc="-13" dirty="0">
                <a:solidFill>
                  <a:srgbClr val="006747"/>
                </a:solidFill>
                <a:latin typeface="Calibri"/>
                <a:cs typeface="Calibri"/>
              </a:rPr>
              <a:t>Nachmittags-betreuung.</a:t>
            </a:r>
          </a:p>
          <a:p>
            <a:endParaRPr lang="de-DE" sz="2000" dirty="0"/>
          </a:p>
        </p:txBody>
      </p:sp>
      <p:sp>
        <p:nvSpPr>
          <p:cNvPr id="16" name="Textfeld 15">
            <a:extLst>
              <a:ext uri="{FF2B5EF4-FFF2-40B4-BE49-F238E27FC236}">
                <a16:creationId xmlns:a16="http://schemas.microsoft.com/office/drawing/2014/main" id="{E62637BC-00A8-FCE7-AA28-A7EE27ECB2FC}"/>
              </a:ext>
            </a:extLst>
          </p:cNvPr>
          <p:cNvSpPr txBox="1"/>
          <p:nvPr/>
        </p:nvSpPr>
        <p:spPr>
          <a:xfrm>
            <a:off x="6126012" y="2020941"/>
            <a:ext cx="2751784" cy="1877437"/>
          </a:xfrm>
          <a:prstGeom prst="rect">
            <a:avLst/>
          </a:prstGeom>
          <a:noFill/>
        </p:spPr>
        <p:txBody>
          <a:bodyPr wrap="square" rtlCol="0">
            <a:spAutoFit/>
          </a:bodyPr>
          <a:lstStyle/>
          <a:p>
            <a:r>
              <a:rPr lang="de-DE" sz="1600" b="1" spc="-14" dirty="0">
                <a:solidFill>
                  <a:srgbClr val="006747"/>
                </a:solidFill>
                <a:latin typeface="Calibri"/>
                <a:cs typeface="Calibri"/>
              </a:rPr>
              <a:t>Schulträger</a:t>
            </a:r>
          </a:p>
          <a:p>
            <a:r>
              <a:rPr lang="de-DE" sz="1600" spc="-17" dirty="0">
                <a:solidFill>
                  <a:srgbClr val="006747"/>
                </a:solidFill>
                <a:latin typeface="Calibri"/>
                <a:cs typeface="Calibri"/>
              </a:rPr>
              <a:t>Als Schulträger stellt der Wetteraukreis die räumlichen, finanziellen und organisatorischen Rahmenbedingungen.</a:t>
            </a:r>
            <a:endParaRPr lang="de-DE" sz="1600" spc="-13" dirty="0">
              <a:solidFill>
                <a:srgbClr val="006747"/>
              </a:solidFill>
              <a:latin typeface="Calibri"/>
              <a:cs typeface="Calibri"/>
            </a:endParaRPr>
          </a:p>
          <a:p>
            <a:endParaRPr lang="de-DE" sz="2000" dirty="0"/>
          </a:p>
        </p:txBody>
      </p:sp>
      <p:sp>
        <p:nvSpPr>
          <p:cNvPr id="17" name="Textfeld 16">
            <a:extLst>
              <a:ext uri="{FF2B5EF4-FFF2-40B4-BE49-F238E27FC236}">
                <a16:creationId xmlns:a16="http://schemas.microsoft.com/office/drawing/2014/main" id="{11B4C942-664D-31E6-44AE-1E45F8645AE9}"/>
              </a:ext>
            </a:extLst>
          </p:cNvPr>
          <p:cNvSpPr txBox="1"/>
          <p:nvPr/>
        </p:nvSpPr>
        <p:spPr>
          <a:xfrm>
            <a:off x="293996" y="4070232"/>
            <a:ext cx="2751784" cy="1631216"/>
          </a:xfrm>
          <a:prstGeom prst="rect">
            <a:avLst/>
          </a:prstGeom>
          <a:noFill/>
        </p:spPr>
        <p:txBody>
          <a:bodyPr wrap="square" rtlCol="0">
            <a:spAutoFit/>
          </a:bodyPr>
          <a:lstStyle/>
          <a:p>
            <a:r>
              <a:rPr lang="de-DE" sz="1600" b="1" spc="-14" dirty="0">
                <a:solidFill>
                  <a:srgbClr val="006747"/>
                </a:solidFill>
                <a:latin typeface="Calibri"/>
                <a:cs typeface="Calibri"/>
              </a:rPr>
              <a:t>Kooperationspartner</a:t>
            </a:r>
          </a:p>
          <a:p>
            <a:r>
              <a:rPr lang="de-DE" sz="1600" spc="-20" dirty="0">
                <a:solidFill>
                  <a:srgbClr val="006747"/>
                </a:solidFill>
                <a:latin typeface="Calibri"/>
                <a:cs typeface="Calibri"/>
              </a:rPr>
              <a:t>Externe Partner, Sportvereine, Musikschulen und Kultureinrichtungen bereichern das Nachmittagsangebot.</a:t>
            </a:r>
            <a:endParaRPr lang="de-DE" sz="1600" spc="-13" dirty="0">
              <a:solidFill>
                <a:srgbClr val="006747"/>
              </a:solidFill>
              <a:latin typeface="Calibri"/>
              <a:cs typeface="Calibri"/>
            </a:endParaRPr>
          </a:p>
          <a:p>
            <a:endParaRPr lang="de-DE" sz="2000" dirty="0"/>
          </a:p>
        </p:txBody>
      </p:sp>
      <p:sp>
        <p:nvSpPr>
          <p:cNvPr id="18" name="Textfeld 17">
            <a:extLst>
              <a:ext uri="{FF2B5EF4-FFF2-40B4-BE49-F238E27FC236}">
                <a16:creationId xmlns:a16="http://schemas.microsoft.com/office/drawing/2014/main" id="{969CE7DD-91B7-E054-187C-709802645B16}"/>
              </a:ext>
            </a:extLst>
          </p:cNvPr>
          <p:cNvSpPr txBox="1"/>
          <p:nvPr/>
        </p:nvSpPr>
        <p:spPr>
          <a:xfrm>
            <a:off x="3370414" y="4070232"/>
            <a:ext cx="2751784" cy="1569660"/>
          </a:xfrm>
          <a:prstGeom prst="rect">
            <a:avLst/>
          </a:prstGeom>
          <a:noFill/>
        </p:spPr>
        <p:txBody>
          <a:bodyPr wrap="square" rtlCol="0">
            <a:spAutoFit/>
          </a:bodyPr>
          <a:lstStyle/>
          <a:p>
            <a:r>
              <a:rPr lang="de-DE" sz="1600" b="1" spc="-14" dirty="0">
                <a:solidFill>
                  <a:srgbClr val="006747"/>
                </a:solidFill>
                <a:latin typeface="Calibri"/>
                <a:cs typeface="Calibri"/>
              </a:rPr>
              <a:t>Eltern</a:t>
            </a:r>
          </a:p>
          <a:p>
            <a:r>
              <a:rPr lang="de-DE" sz="1600" spc="-17" dirty="0">
                <a:solidFill>
                  <a:srgbClr val="006747"/>
                </a:solidFill>
                <a:latin typeface="Calibri"/>
                <a:cs typeface="Calibri"/>
              </a:rPr>
              <a:t>Sie als Eltern sind eine unverzichtbare beratende und unterstützende Stimme – Ihr Input prägt die Ausgestaltung des Ganztags entscheidend mit.</a:t>
            </a:r>
            <a:endParaRPr lang="de-DE" sz="2000" dirty="0"/>
          </a:p>
        </p:txBody>
      </p:sp>
      <p:pic>
        <p:nvPicPr>
          <p:cNvPr id="5" name="Grafik 4">
            <a:extLst>
              <a:ext uri="{FF2B5EF4-FFF2-40B4-BE49-F238E27FC236}">
                <a16:creationId xmlns:a16="http://schemas.microsoft.com/office/drawing/2014/main" id="{4FF01B07-9856-E4FD-7D2A-7C1309783B07}"/>
              </a:ext>
            </a:extLst>
          </p:cNvPr>
          <p:cNvPicPr>
            <a:picLocks noChangeAspect="1"/>
          </p:cNvPicPr>
          <p:nvPr/>
        </p:nvPicPr>
        <p:blipFill>
          <a:blip r:embed="rId4"/>
          <a:stretch>
            <a:fillRect/>
          </a:stretch>
        </p:blipFill>
        <p:spPr>
          <a:xfrm>
            <a:off x="395536" y="5980232"/>
            <a:ext cx="786452" cy="786452"/>
          </a:xfrm>
          <a:prstGeom prst="rect">
            <a:avLst/>
          </a:prstGeom>
        </p:spPr>
      </p:pic>
    </p:spTree>
    <p:extLst>
      <p:ext uri="{BB962C8B-B14F-4D97-AF65-F5344CB8AC3E}">
        <p14:creationId xmlns:p14="http://schemas.microsoft.com/office/powerpoint/2010/main" val="276825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35A913AA-FA23-4B07-8CB4-DCD455B4DE22}" type="slidenum">
              <a:rPr lang="de-DE" smtClean="0"/>
              <a:pPr/>
              <a:t>4</a:t>
            </a:fld>
            <a:endParaRPr lang="de-DE" dirty="0"/>
          </a:p>
        </p:txBody>
      </p:sp>
      <p:sp>
        <p:nvSpPr>
          <p:cNvPr id="6" name="Titel 5"/>
          <p:cNvSpPr>
            <a:spLocks noGrp="1"/>
          </p:cNvSpPr>
          <p:nvPr>
            <p:ph type="title"/>
          </p:nvPr>
        </p:nvSpPr>
        <p:spPr>
          <a:xfrm>
            <a:off x="467544" y="332656"/>
            <a:ext cx="7848872" cy="819344"/>
          </a:xfrm>
        </p:spPr>
        <p:txBody>
          <a:bodyPr/>
          <a:lstStyle/>
          <a:p>
            <a:r>
              <a:rPr lang="de-DE" dirty="0"/>
              <a:t>Grundsätze des Pakts für den Ganztag</a:t>
            </a:r>
          </a:p>
        </p:txBody>
      </p:sp>
      <p:grpSp>
        <p:nvGrpSpPr>
          <p:cNvPr id="34" name="Gruppieren 33">
            <a:extLst>
              <a:ext uri="{FF2B5EF4-FFF2-40B4-BE49-F238E27FC236}">
                <a16:creationId xmlns:a16="http://schemas.microsoft.com/office/drawing/2014/main" id="{82833B7E-7BF9-41D3-04E8-08D8BB2711CD}"/>
              </a:ext>
            </a:extLst>
          </p:cNvPr>
          <p:cNvGrpSpPr/>
          <p:nvPr/>
        </p:nvGrpSpPr>
        <p:grpSpPr>
          <a:xfrm>
            <a:off x="251520" y="1709505"/>
            <a:ext cx="8530913" cy="4023751"/>
            <a:chOff x="251520" y="2021208"/>
            <a:chExt cx="8530913" cy="4023751"/>
          </a:xfrm>
        </p:grpSpPr>
        <p:sp>
          <p:nvSpPr>
            <p:cNvPr id="24" name="object 1">
              <a:extLst>
                <a:ext uri="{FF2B5EF4-FFF2-40B4-BE49-F238E27FC236}">
                  <a16:creationId xmlns:a16="http://schemas.microsoft.com/office/drawing/2014/main" id="{5234122A-48FB-1E16-507E-F6D594670D59}"/>
                </a:ext>
              </a:extLst>
            </p:cNvPr>
            <p:cNvSpPr/>
            <p:nvPr/>
          </p:nvSpPr>
          <p:spPr>
            <a:xfrm>
              <a:off x="251520" y="2021208"/>
              <a:ext cx="8530913" cy="4023751"/>
            </a:xfrm>
            <a:prstGeom prst="rect">
              <a:avLst/>
            </a:prstGeom>
            <a:blipFill>
              <a:blip r:embed="rId3" cstate="print">
                <a:extLst>
                  <a:ext uri="{BEBA8EAE-BF5A-486C-A8C5-ECC9F3942E4B}">
                    <a14:imgProps xmlns:a14="http://schemas.microsoft.com/office/drawing/2010/main">
                      <a14:imgLayer r:embed="rId4">
                        <a14:imgEffect>
                          <a14:colorTemperature colorTemp="7200"/>
                        </a14:imgEffect>
                      </a14:imgLayer>
                    </a14:imgProps>
                  </a:ext>
                </a:extLst>
              </a:blip>
              <a:stretch>
                <a:fillRect l="-1894" t="-15121" r="-2978" b="1"/>
              </a:stretch>
            </a:blipFill>
          </p:spPr>
          <p:txBody>
            <a:bodyPr wrap="square" lIns="0" tIns="0" rIns="0" bIns="0" rtlCol="0">
              <a:spAutoFit/>
            </a:bodyPr>
            <a:lstStyle/>
            <a:p>
              <a:endParaRPr dirty="0"/>
            </a:p>
          </p:txBody>
        </p:sp>
        <p:sp>
          <p:nvSpPr>
            <p:cNvPr id="25" name="object 6"/>
            <p:cNvSpPr txBox="1"/>
            <p:nvPr/>
          </p:nvSpPr>
          <p:spPr>
            <a:xfrm>
              <a:off x="608384" y="2821009"/>
              <a:ext cx="2230208" cy="215444"/>
            </a:xfrm>
            <a:prstGeom prst="rect">
              <a:avLst/>
            </a:prstGeom>
          </p:spPr>
          <p:txBody>
            <a:bodyPr vert="horz" wrap="square" lIns="0" tIns="0" rIns="0" bIns="0" rtlCol="0">
              <a:spAutoFit/>
            </a:bodyPr>
            <a:lstStyle/>
            <a:p>
              <a:pPr marL="0" marR="0">
                <a:spcAft>
                  <a:spcPts val="0"/>
                </a:spcAft>
              </a:pPr>
              <a:r>
                <a:rPr sz="1400" b="1" dirty="0">
                  <a:solidFill>
                    <a:srgbClr val="006747"/>
                  </a:solidFill>
                  <a:latin typeface="Calibri"/>
                  <a:cs typeface="Calibri"/>
                </a:rPr>
                <a:t>Freiwilliges</a:t>
              </a:r>
              <a:r>
                <a:rPr sz="1400" b="1" spc="-115" dirty="0">
                  <a:solidFill>
                    <a:srgbClr val="006747"/>
                  </a:solidFill>
                  <a:latin typeface="Calibri"/>
                  <a:cs typeface="Calibri"/>
                </a:rPr>
                <a:t> </a:t>
              </a:r>
              <a:r>
                <a:rPr sz="1400" b="1" dirty="0">
                  <a:solidFill>
                    <a:srgbClr val="006747"/>
                  </a:solidFill>
                  <a:latin typeface="Calibri"/>
                  <a:cs typeface="Calibri"/>
                </a:rPr>
                <a:t>Angebot</a:t>
              </a:r>
            </a:p>
          </p:txBody>
        </p:sp>
        <p:sp>
          <p:nvSpPr>
            <p:cNvPr id="26" name="object 8"/>
            <p:cNvSpPr txBox="1"/>
            <p:nvPr/>
          </p:nvSpPr>
          <p:spPr>
            <a:xfrm>
              <a:off x="611659" y="3088660"/>
              <a:ext cx="3816424" cy="800219"/>
            </a:xfrm>
            <a:prstGeom prst="rect">
              <a:avLst/>
            </a:prstGeom>
          </p:spPr>
          <p:txBody>
            <a:bodyPr vert="horz" wrap="square" lIns="0" tIns="0" rIns="0" bIns="0" rtlCol="0">
              <a:spAutoFit/>
            </a:bodyPr>
            <a:lstStyle/>
            <a:p>
              <a:pPr marL="0" marR="0">
                <a:spcAft>
                  <a:spcPts val="0"/>
                </a:spcAft>
              </a:pPr>
              <a:r>
                <a:rPr sz="1400" spc="-33" dirty="0">
                  <a:latin typeface="Calibri"/>
                  <a:cs typeface="Calibri"/>
                </a:rPr>
                <a:t>Der</a:t>
              </a:r>
              <a:r>
                <a:rPr sz="1400" spc="87" dirty="0">
                  <a:latin typeface="Calibri"/>
                  <a:cs typeface="Calibri"/>
                </a:rPr>
                <a:t> </a:t>
              </a:r>
              <a:r>
                <a:rPr sz="1400" spc="-27" dirty="0">
                  <a:latin typeface="Calibri"/>
                  <a:cs typeface="Calibri"/>
                </a:rPr>
                <a:t>Pakt</a:t>
              </a:r>
              <a:r>
                <a:rPr sz="1400" spc="109" dirty="0">
                  <a:latin typeface="Calibri"/>
                  <a:cs typeface="Calibri"/>
                </a:rPr>
                <a:t> </a:t>
              </a:r>
              <a:r>
                <a:rPr sz="1400" spc="-21" dirty="0">
                  <a:latin typeface="Calibri"/>
                  <a:cs typeface="Calibri"/>
                </a:rPr>
                <a:t>für</a:t>
              </a:r>
              <a:r>
                <a:rPr sz="1400" spc="72" dirty="0">
                  <a:latin typeface="Calibri"/>
                  <a:cs typeface="Calibri"/>
                </a:rPr>
                <a:t> </a:t>
              </a:r>
              <a:r>
                <a:rPr sz="1400" spc="-33" dirty="0">
                  <a:latin typeface="Calibri"/>
                  <a:cs typeface="Calibri"/>
                </a:rPr>
                <a:t>den</a:t>
              </a:r>
              <a:r>
                <a:rPr sz="1400" spc="92" dirty="0">
                  <a:latin typeface="Calibri"/>
                  <a:cs typeface="Calibri"/>
                </a:rPr>
                <a:t> </a:t>
              </a:r>
              <a:r>
                <a:rPr sz="1400" dirty="0">
                  <a:latin typeface="Calibri"/>
                  <a:cs typeface="Calibri"/>
                </a:rPr>
                <a:t>Ganztag ist</a:t>
              </a:r>
              <a:r>
                <a:rPr sz="1400" spc="14" dirty="0">
                  <a:latin typeface="Calibri"/>
                  <a:cs typeface="Calibri"/>
                </a:rPr>
                <a:t> </a:t>
              </a:r>
              <a:r>
                <a:rPr sz="1400" dirty="0">
                  <a:latin typeface="Calibri"/>
                  <a:cs typeface="Calibri"/>
                </a:rPr>
                <a:t>ein</a:t>
              </a:r>
              <a:r>
                <a:rPr sz="1400" spc="15" dirty="0">
                  <a:latin typeface="Calibri"/>
                  <a:cs typeface="Calibri"/>
                </a:rPr>
                <a:t> </a:t>
              </a:r>
              <a:r>
                <a:rPr sz="1400" spc="-20" dirty="0">
                  <a:latin typeface="Calibri"/>
                  <a:cs typeface="Calibri"/>
                </a:rPr>
                <a:t>Angebot</a:t>
              </a:r>
              <a:r>
                <a:rPr sz="1400" spc="151" dirty="0">
                  <a:latin typeface="Calibri"/>
                  <a:cs typeface="Calibri"/>
                </a:rPr>
                <a:t> </a:t>
              </a:r>
              <a:r>
                <a:rPr sz="1400" spc="-33" dirty="0">
                  <a:latin typeface="Calibri"/>
                  <a:cs typeface="Calibri"/>
                </a:rPr>
                <a:t>des</a:t>
              </a:r>
              <a:r>
                <a:rPr sz="1400" spc="61" dirty="0">
                  <a:latin typeface="Calibri"/>
                  <a:cs typeface="Calibri"/>
                </a:rPr>
                <a:t> </a:t>
              </a:r>
              <a:r>
                <a:rPr sz="1400" spc="-20" dirty="0">
                  <a:latin typeface="Calibri"/>
                  <a:cs typeface="Calibri"/>
                </a:rPr>
                <a:t>Landes</a:t>
              </a:r>
            </a:p>
            <a:p>
              <a:pPr marL="0" marR="0">
                <a:spcAft>
                  <a:spcPts val="0"/>
                </a:spcAft>
              </a:pPr>
              <a:r>
                <a:rPr sz="1400" spc="-13" dirty="0">
                  <a:latin typeface="Calibri"/>
                  <a:cs typeface="Calibri"/>
                </a:rPr>
                <a:t>Hessen</a:t>
              </a:r>
              <a:r>
                <a:rPr sz="1400" spc="68" dirty="0">
                  <a:latin typeface="Calibri"/>
                  <a:cs typeface="Calibri"/>
                </a:rPr>
                <a:t> </a:t>
              </a:r>
              <a:r>
                <a:rPr sz="1400" spc="-30" dirty="0">
                  <a:latin typeface="Calibri"/>
                  <a:cs typeface="Calibri"/>
                </a:rPr>
                <a:t>und</a:t>
              </a:r>
              <a:r>
                <a:rPr sz="1400" spc="85" dirty="0">
                  <a:latin typeface="Calibri"/>
                  <a:cs typeface="Calibri"/>
                </a:rPr>
                <a:t> </a:t>
              </a:r>
              <a:r>
                <a:rPr sz="1400" spc="-33" dirty="0">
                  <a:latin typeface="Calibri"/>
                  <a:cs typeface="Calibri"/>
                </a:rPr>
                <a:t>des</a:t>
              </a:r>
              <a:r>
                <a:rPr sz="1400" spc="131" dirty="0">
                  <a:latin typeface="Calibri"/>
                  <a:cs typeface="Calibri"/>
                </a:rPr>
                <a:t> </a:t>
              </a:r>
              <a:r>
                <a:rPr sz="1400" spc="-16" dirty="0" err="1">
                  <a:latin typeface="Calibri"/>
                  <a:cs typeface="Calibri"/>
                </a:rPr>
                <a:t>Schulträgers</a:t>
              </a:r>
              <a:r>
                <a:rPr sz="1400" spc="173" dirty="0">
                  <a:latin typeface="Calibri"/>
                  <a:cs typeface="Calibri"/>
                </a:rPr>
                <a:t> </a:t>
              </a:r>
              <a:r>
                <a:rPr sz="1400" dirty="0">
                  <a:latin typeface="Calibri"/>
                  <a:cs typeface="Calibri"/>
                </a:rPr>
                <a:t>d</a:t>
              </a:r>
              <a:r>
                <a:rPr lang="de-DE" sz="1400" dirty="0">
                  <a:latin typeface="Calibri"/>
                  <a:cs typeface="Calibri"/>
                </a:rPr>
                <a:t>es Wetteraukreises</a:t>
              </a:r>
              <a:r>
                <a:rPr sz="1400" spc="-20" dirty="0">
                  <a:latin typeface="Calibri"/>
                  <a:cs typeface="Calibri"/>
                </a:rPr>
                <a:t>.</a:t>
              </a:r>
              <a:endParaRPr lang="de-DE" sz="1400" spc="-20" dirty="0">
                <a:latin typeface="Calibri"/>
                <a:cs typeface="Calibri"/>
              </a:endParaRPr>
            </a:p>
            <a:p>
              <a:pPr marL="0" marR="0">
                <a:spcAft>
                  <a:spcPts val="0"/>
                </a:spcAft>
              </a:pPr>
              <a:endParaRPr lang="de-DE" sz="1000" spc="-20" dirty="0">
                <a:latin typeface="Calibri"/>
                <a:cs typeface="Calibri"/>
              </a:endParaRPr>
            </a:p>
            <a:p>
              <a:pPr marL="0" marR="0">
                <a:spcAft>
                  <a:spcPts val="0"/>
                </a:spcAft>
              </a:pPr>
              <a:r>
                <a:rPr lang="de-DE" sz="1400" spc="-33" dirty="0">
                  <a:latin typeface="Calibri"/>
                  <a:cs typeface="Calibri"/>
                </a:rPr>
                <a:t>Bei Anmeldung ist die Teilnahme der Kinder verbindlich</a:t>
              </a:r>
              <a:r>
                <a:rPr sz="1400" spc="-33" dirty="0">
                  <a:latin typeface="Calibri"/>
                  <a:cs typeface="Calibri"/>
                </a:rPr>
                <a:t>.</a:t>
              </a:r>
            </a:p>
          </p:txBody>
        </p:sp>
        <p:sp>
          <p:nvSpPr>
            <p:cNvPr id="27" name="object 12"/>
            <p:cNvSpPr txBox="1"/>
            <p:nvPr/>
          </p:nvSpPr>
          <p:spPr>
            <a:xfrm>
              <a:off x="608384" y="4509700"/>
              <a:ext cx="1376010" cy="215444"/>
            </a:xfrm>
            <a:prstGeom prst="rect">
              <a:avLst/>
            </a:prstGeom>
          </p:spPr>
          <p:txBody>
            <a:bodyPr vert="horz" wrap="square" lIns="0" tIns="0" rIns="0" bIns="0" rtlCol="0">
              <a:spAutoFit/>
            </a:bodyPr>
            <a:lstStyle/>
            <a:p>
              <a:pPr marL="0" marR="0">
                <a:spcBef>
                  <a:spcPts val="0"/>
                </a:spcBef>
                <a:spcAft>
                  <a:spcPts val="0"/>
                </a:spcAft>
              </a:pPr>
              <a:r>
                <a:rPr sz="1400" b="1" dirty="0">
                  <a:solidFill>
                    <a:srgbClr val="006747"/>
                  </a:solidFill>
                  <a:latin typeface="Calibri"/>
                  <a:cs typeface="Calibri"/>
                </a:rPr>
                <a:t>Mittagessen</a:t>
              </a:r>
            </a:p>
          </p:txBody>
        </p:sp>
        <p:sp>
          <p:nvSpPr>
            <p:cNvPr id="28" name="object 15"/>
            <p:cNvSpPr txBox="1"/>
            <p:nvPr/>
          </p:nvSpPr>
          <p:spPr>
            <a:xfrm>
              <a:off x="611560" y="4829935"/>
              <a:ext cx="4129490" cy="430887"/>
            </a:xfrm>
            <a:prstGeom prst="rect">
              <a:avLst/>
            </a:prstGeom>
          </p:spPr>
          <p:txBody>
            <a:bodyPr vert="horz" wrap="square" lIns="0" tIns="0" rIns="0" bIns="0" rtlCol="0">
              <a:spAutoFit/>
            </a:bodyPr>
            <a:lstStyle/>
            <a:p>
              <a:pPr marL="0" marR="0">
                <a:spcBef>
                  <a:spcPts val="0"/>
                </a:spcBef>
                <a:spcAft>
                  <a:spcPts val="0"/>
                </a:spcAft>
              </a:pPr>
              <a:r>
                <a:rPr sz="1400" spc="-13" dirty="0">
                  <a:latin typeface="Calibri"/>
                  <a:cs typeface="Calibri"/>
                </a:rPr>
                <a:t>Ein warmes </a:t>
              </a:r>
              <a:r>
                <a:rPr sz="1400" spc="-13" dirty="0" err="1">
                  <a:latin typeface="Calibri"/>
                  <a:cs typeface="Calibri"/>
                </a:rPr>
                <a:t>Mittagessen</a:t>
              </a:r>
              <a:r>
                <a:rPr sz="1400" spc="-13" dirty="0">
                  <a:latin typeface="Calibri"/>
                  <a:cs typeface="Calibri"/>
                </a:rPr>
                <a:t> </a:t>
              </a:r>
              <a:r>
                <a:rPr lang="de-DE" sz="1400" spc="-13" dirty="0">
                  <a:latin typeface="Calibri"/>
                  <a:cs typeface="Calibri"/>
                </a:rPr>
                <a:t>wird vom </a:t>
              </a:r>
              <a:r>
                <a:rPr lang="de-DE" sz="1400" spc="-13" dirty="0" err="1">
                  <a:latin typeface="Calibri"/>
                  <a:cs typeface="Calibri"/>
                </a:rPr>
                <a:t>Schulcaterer</a:t>
              </a:r>
              <a:r>
                <a:rPr lang="de-DE" sz="1400" spc="-13" dirty="0">
                  <a:latin typeface="Calibri"/>
                  <a:cs typeface="Calibri"/>
                </a:rPr>
                <a:t> angeboten und wird frisch in der Küche zubereitet</a:t>
              </a:r>
              <a:r>
                <a:rPr sz="1400" spc="-13" dirty="0">
                  <a:latin typeface="Calibri"/>
                  <a:cs typeface="Calibri"/>
                </a:rPr>
                <a:t>.</a:t>
              </a:r>
            </a:p>
          </p:txBody>
        </p:sp>
        <p:sp>
          <p:nvSpPr>
            <p:cNvPr id="29" name="object 5"/>
            <p:cNvSpPr txBox="1"/>
            <p:nvPr/>
          </p:nvSpPr>
          <p:spPr>
            <a:xfrm>
              <a:off x="7583503" y="2021209"/>
              <a:ext cx="202992" cy="215444"/>
            </a:xfrm>
            <a:prstGeom prst="rect">
              <a:avLst/>
            </a:prstGeom>
          </p:spPr>
          <p:txBody>
            <a:bodyPr vert="horz" wrap="square" lIns="0" tIns="0" rIns="0" bIns="0" rtlCol="0">
              <a:spAutoFit/>
            </a:bodyPr>
            <a:lstStyle/>
            <a:p>
              <a:pPr marL="0" marR="0">
                <a:spcBef>
                  <a:spcPts val="0"/>
                </a:spcBef>
                <a:spcAft>
                  <a:spcPts val="0"/>
                </a:spcAft>
              </a:pPr>
              <a:r>
                <a:rPr sz="1400" dirty="0">
                  <a:solidFill>
                    <a:srgbClr val="FFFFFF"/>
                  </a:solidFill>
                  <a:latin typeface="TMSJEC+Noto Serif SC ExtraLight"/>
                  <a:cs typeface="TMSJEC+Noto Serif SC ExtraLight"/>
                </a:rPr>
                <a:t>2</a:t>
              </a:r>
            </a:p>
          </p:txBody>
        </p:sp>
        <p:sp>
          <p:nvSpPr>
            <p:cNvPr id="30" name="object 7"/>
            <p:cNvSpPr txBox="1"/>
            <p:nvPr/>
          </p:nvSpPr>
          <p:spPr>
            <a:xfrm>
              <a:off x="4688410" y="2853516"/>
              <a:ext cx="3874399" cy="430887"/>
            </a:xfrm>
            <a:prstGeom prst="rect">
              <a:avLst/>
            </a:prstGeom>
          </p:spPr>
          <p:txBody>
            <a:bodyPr vert="horz" wrap="square" lIns="0" tIns="0" rIns="0" bIns="0" rtlCol="0">
              <a:spAutoFit/>
            </a:bodyPr>
            <a:lstStyle/>
            <a:p>
              <a:pPr marL="0" marR="0">
                <a:spcBef>
                  <a:spcPts val="0"/>
                </a:spcBef>
                <a:spcAft>
                  <a:spcPts val="0"/>
                </a:spcAft>
              </a:pPr>
              <a:r>
                <a:rPr lang="de-DE" sz="1400" b="1" dirty="0">
                  <a:solidFill>
                    <a:srgbClr val="006747"/>
                  </a:solidFill>
                  <a:latin typeface="Calibri"/>
                  <a:cs typeface="Calibri"/>
                </a:rPr>
                <a:t>4 oder </a:t>
              </a:r>
              <a:r>
                <a:rPr sz="1400" b="1" dirty="0">
                  <a:solidFill>
                    <a:srgbClr val="006747"/>
                  </a:solidFill>
                  <a:latin typeface="Calibri"/>
                  <a:cs typeface="Calibri"/>
                </a:rPr>
                <a:t>5</a:t>
              </a:r>
              <a:r>
                <a:rPr sz="1400" b="1" spc="-18" dirty="0">
                  <a:solidFill>
                    <a:srgbClr val="006747"/>
                  </a:solidFill>
                  <a:latin typeface="Calibri"/>
                  <a:cs typeface="Calibri"/>
                </a:rPr>
                <a:t> </a:t>
              </a:r>
              <a:r>
                <a:rPr sz="1400" b="1" spc="-37" dirty="0">
                  <a:solidFill>
                    <a:srgbClr val="006747"/>
                  </a:solidFill>
                  <a:latin typeface="Calibri"/>
                  <a:cs typeface="Calibri"/>
                </a:rPr>
                <a:t>Tage</a:t>
              </a:r>
              <a:r>
                <a:rPr sz="1400" b="1" spc="-35" dirty="0">
                  <a:solidFill>
                    <a:srgbClr val="006747"/>
                  </a:solidFill>
                  <a:latin typeface="Calibri"/>
                  <a:cs typeface="Calibri"/>
                </a:rPr>
                <a:t> </a:t>
              </a:r>
              <a:r>
                <a:rPr sz="1400" b="1" spc="-18" dirty="0">
                  <a:solidFill>
                    <a:srgbClr val="006747"/>
                  </a:solidFill>
                  <a:latin typeface="Calibri"/>
                  <a:cs typeface="Calibri"/>
                </a:rPr>
                <a:t>pro</a:t>
              </a:r>
              <a:r>
                <a:rPr sz="1400" b="1" spc="44" dirty="0">
                  <a:solidFill>
                    <a:srgbClr val="006747"/>
                  </a:solidFill>
                  <a:latin typeface="Calibri"/>
                  <a:cs typeface="Calibri"/>
                </a:rPr>
                <a:t> </a:t>
              </a:r>
              <a:r>
                <a:rPr sz="1400" b="1" spc="-23" dirty="0">
                  <a:solidFill>
                    <a:srgbClr val="006747"/>
                  </a:solidFill>
                  <a:latin typeface="Calibri"/>
                  <a:cs typeface="Calibri"/>
                </a:rPr>
                <a:t>Woche</a:t>
              </a:r>
              <a:r>
                <a:rPr sz="1400" b="1" spc="14" dirty="0">
                  <a:solidFill>
                    <a:srgbClr val="006747"/>
                  </a:solidFill>
                  <a:latin typeface="Calibri"/>
                  <a:cs typeface="Calibri"/>
                </a:rPr>
                <a:t> </a:t>
              </a:r>
              <a:r>
                <a:rPr sz="1400" b="1" dirty="0">
                  <a:solidFill>
                    <a:srgbClr val="006747"/>
                  </a:solidFill>
                  <a:latin typeface="Calibri"/>
                  <a:cs typeface="Calibri"/>
                </a:rPr>
                <a:t>verbindlich</a:t>
              </a:r>
              <a:r>
                <a:rPr sz="1400" b="1" spc="50" dirty="0">
                  <a:solidFill>
                    <a:srgbClr val="006747"/>
                  </a:solidFill>
                  <a:latin typeface="Calibri"/>
                  <a:cs typeface="Calibri"/>
                </a:rPr>
                <a:t> </a:t>
              </a:r>
              <a:r>
                <a:rPr sz="1400" b="1" dirty="0">
                  <a:solidFill>
                    <a:srgbClr val="006747"/>
                  </a:solidFill>
                  <a:latin typeface="Calibri"/>
                  <a:cs typeface="Calibri"/>
                </a:rPr>
                <a:t>bis</a:t>
              </a:r>
              <a:r>
                <a:rPr sz="1400" b="1" spc="10" dirty="0">
                  <a:solidFill>
                    <a:srgbClr val="006747"/>
                  </a:solidFill>
                  <a:latin typeface="Calibri"/>
                  <a:cs typeface="Calibri"/>
                </a:rPr>
                <a:t> </a:t>
              </a:r>
              <a:r>
                <a:rPr sz="1400" b="1" dirty="0">
                  <a:solidFill>
                    <a:srgbClr val="006747"/>
                  </a:solidFill>
                  <a:latin typeface="Calibri"/>
                  <a:cs typeface="Calibri"/>
                </a:rPr>
                <a:t>1</a:t>
              </a:r>
              <a:r>
                <a:rPr lang="de-DE" sz="1400" b="1" dirty="0">
                  <a:solidFill>
                    <a:srgbClr val="006747"/>
                  </a:solidFill>
                  <a:latin typeface="Calibri"/>
                  <a:cs typeface="Calibri"/>
                </a:rPr>
                <a:t>5:00</a:t>
              </a:r>
              <a:r>
                <a:rPr sz="1400" b="1" spc="49" dirty="0">
                  <a:solidFill>
                    <a:srgbClr val="006747"/>
                  </a:solidFill>
                  <a:latin typeface="Calibri"/>
                  <a:cs typeface="Calibri"/>
                </a:rPr>
                <a:t> </a:t>
              </a:r>
              <a:r>
                <a:rPr sz="1400" b="1" spc="-15" dirty="0" err="1">
                  <a:solidFill>
                    <a:srgbClr val="006747"/>
                  </a:solidFill>
                  <a:latin typeface="Calibri"/>
                  <a:cs typeface="Calibri"/>
                </a:rPr>
                <a:t>Uhr</a:t>
              </a:r>
              <a:r>
                <a:rPr lang="de-DE" sz="1400" b="1" spc="-15" dirty="0">
                  <a:solidFill>
                    <a:srgbClr val="006747"/>
                  </a:solidFill>
                  <a:latin typeface="Calibri"/>
                  <a:cs typeface="Calibri"/>
                </a:rPr>
                <a:t>, </a:t>
              </a:r>
            </a:p>
            <a:p>
              <a:pPr marL="0" marR="0">
                <a:spcBef>
                  <a:spcPts val="0"/>
                </a:spcBef>
                <a:spcAft>
                  <a:spcPts val="0"/>
                </a:spcAft>
              </a:pPr>
              <a:r>
                <a:rPr lang="de-DE" sz="1400" b="1" spc="-15" dirty="0">
                  <a:solidFill>
                    <a:srgbClr val="006747"/>
                  </a:solidFill>
                  <a:latin typeface="Calibri"/>
                  <a:cs typeface="Calibri"/>
                </a:rPr>
                <a:t>bis 17:00 flexibel</a:t>
              </a:r>
              <a:endParaRPr sz="1400" b="1" spc="-15" dirty="0">
                <a:solidFill>
                  <a:srgbClr val="006747"/>
                </a:solidFill>
                <a:latin typeface="Calibri"/>
                <a:cs typeface="Calibri"/>
              </a:endParaRPr>
            </a:p>
          </p:txBody>
        </p:sp>
        <p:sp>
          <p:nvSpPr>
            <p:cNvPr id="31" name="object 9"/>
            <p:cNvSpPr txBox="1"/>
            <p:nvPr/>
          </p:nvSpPr>
          <p:spPr>
            <a:xfrm>
              <a:off x="4682046" y="3284160"/>
              <a:ext cx="4100387" cy="748923"/>
            </a:xfrm>
            <a:prstGeom prst="rect">
              <a:avLst/>
            </a:prstGeom>
          </p:spPr>
          <p:txBody>
            <a:bodyPr vert="horz" wrap="square" lIns="0" tIns="0" rIns="0" bIns="0" rtlCol="0">
              <a:spAutoFit/>
            </a:bodyPr>
            <a:lstStyle/>
            <a:p>
              <a:pPr>
                <a:spcBef>
                  <a:spcPts val="0"/>
                </a:spcBef>
              </a:pPr>
              <a:r>
                <a:rPr sz="1400" spc="-33" dirty="0">
                  <a:latin typeface="Calibri"/>
                  <a:cs typeface="Calibri"/>
                </a:rPr>
                <a:t>Eltern können sich auf feste Betreuungszeiten</a:t>
              </a:r>
            </a:p>
            <a:p>
              <a:pPr>
                <a:spcBef>
                  <a:spcPts val="401"/>
                </a:spcBef>
              </a:pPr>
              <a:r>
                <a:rPr sz="1400" spc="-33" dirty="0">
                  <a:latin typeface="Calibri"/>
                  <a:cs typeface="Calibri"/>
                </a:rPr>
                <a:t>(7:30 Uhr -1</a:t>
              </a:r>
              <a:r>
                <a:rPr lang="de-DE" sz="1400" spc="-33" dirty="0">
                  <a:latin typeface="Calibri"/>
                  <a:cs typeface="Calibri"/>
                </a:rPr>
                <a:t>5:0</a:t>
              </a:r>
              <a:r>
                <a:rPr sz="1400" spc="-33" dirty="0">
                  <a:latin typeface="Calibri"/>
                  <a:cs typeface="Calibri"/>
                </a:rPr>
                <a:t>0 Uhr/ 17 Uhr ) verlassen – eine wichtige</a:t>
              </a:r>
            </a:p>
            <a:p>
              <a:pPr>
                <a:spcBef>
                  <a:spcPts val="392"/>
                </a:spcBef>
              </a:pPr>
              <a:r>
                <a:rPr sz="1400" spc="-33" dirty="0">
                  <a:latin typeface="Calibri"/>
                  <a:cs typeface="Calibri"/>
                </a:rPr>
                <a:t>Grundlage für die Vereinbarkeit von Familie und Beruf.</a:t>
              </a:r>
            </a:p>
          </p:txBody>
        </p:sp>
        <p:sp>
          <p:nvSpPr>
            <p:cNvPr id="32" name="object 13">
              <a:extLst>
                <a:ext uri="{FF2B5EF4-FFF2-40B4-BE49-F238E27FC236}">
                  <a16:creationId xmlns:a16="http://schemas.microsoft.com/office/drawing/2014/main" id="{B1F1E80B-54C0-45C6-D91D-9C872E646D43}"/>
                </a:ext>
              </a:extLst>
            </p:cNvPr>
            <p:cNvSpPr txBox="1"/>
            <p:nvPr/>
          </p:nvSpPr>
          <p:spPr>
            <a:xfrm>
              <a:off x="4741050" y="4401978"/>
              <a:ext cx="2172450" cy="215444"/>
            </a:xfrm>
            <a:prstGeom prst="rect">
              <a:avLst/>
            </a:prstGeom>
          </p:spPr>
          <p:txBody>
            <a:bodyPr vert="horz" wrap="square" lIns="0" tIns="0" rIns="0" bIns="0" rtlCol="0">
              <a:spAutoFit/>
            </a:bodyPr>
            <a:lstStyle/>
            <a:p>
              <a:pPr marL="0" marR="0">
                <a:spcBef>
                  <a:spcPts val="0"/>
                </a:spcBef>
                <a:spcAft>
                  <a:spcPts val="0"/>
                </a:spcAft>
              </a:pPr>
              <a:r>
                <a:rPr sz="1400" b="1" dirty="0">
                  <a:solidFill>
                    <a:srgbClr val="006747"/>
                  </a:solidFill>
                  <a:latin typeface="Calibri"/>
                  <a:cs typeface="Calibri"/>
                </a:rPr>
                <a:t>Kooperativer</a:t>
              </a:r>
              <a:r>
                <a:rPr sz="1400" b="1" spc="-104" dirty="0">
                  <a:solidFill>
                    <a:srgbClr val="006747"/>
                  </a:solidFill>
                  <a:latin typeface="Calibri"/>
                  <a:cs typeface="Calibri"/>
                </a:rPr>
                <a:t> </a:t>
              </a:r>
              <a:r>
                <a:rPr sz="1400" b="1" dirty="0">
                  <a:solidFill>
                    <a:srgbClr val="006747"/>
                  </a:solidFill>
                  <a:latin typeface="Calibri"/>
                  <a:cs typeface="Calibri"/>
                </a:rPr>
                <a:t>Ansatz</a:t>
              </a:r>
            </a:p>
          </p:txBody>
        </p:sp>
        <p:sp>
          <p:nvSpPr>
            <p:cNvPr id="33" name="object 14">
              <a:extLst>
                <a:ext uri="{FF2B5EF4-FFF2-40B4-BE49-F238E27FC236}">
                  <a16:creationId xmlns:a16="http://schemas.microsoft.com/office/drawing/2014/main" id="{594A6F16-EA8C-E996-475D-401FF4652615}"/>
                </a:ext>
              </a:extLst>
            </p:cNvPr>
            <p:cNvSpPr txBox="1"/>
            <p:nvPr/>
          </p:nvSpPr>
          <p:spPr>
            <a:xfrm>
              <a:off x="4741050" y="4876553"/>
              <a:ext cx="3935406" cy="697627"/>
            </a:xfrm>
            <a:prstGeom prst="rect">
              <a:avLst/>
            </a:prstGeom>
          </p:spPr>
          <p:txBody>
            <a:bodyPr vert="horz" wrap="square" lIns="0" tIns="0" rIns="0" bIns="0" rtlCol="0">
              <a:spAutoFit/>
            </a:bodyPr>
            <a:lstStyle/>
            <a:p>
              <a:pPr marL="0" marR="0">
                <a:spcBef>
                  <a:spcPts val="0"/>
                </a:spcBef>
                <a:spcAft>
                  <a:spcPts val="0"/>
                </a:spcAft>
              </a:pPr>
              <a:r>
                <a:rPr sz="1400" spc="-13" dirty="0">
                  <a:latin typeface="Calibri"/>
                  <a:cs typeface="Calibri"/>
                </a:rPr>
                <a:t>Gute</a:t>
              </a:r>
              <a:r>
                <a:rPr sz="1400" spc="65" dirty="0">
                  <a:latin typeface="Calibri"/>
                  <a:cs typeface="Calibri"/>
                </a:rPr>
                <a:t> </a:t>
              </a:r>
              <a:r>
                <a:rPr sz="1400" spc="-18" dirty="0">
                  <a:latin typeface="Calibri"/>
                  <a:cs typeface="Calibri"/>
                </a:rPr>
                <a:t>Zusammenarbeit</a:t>
              </a:r>
              <a:r>
                <a:rPr sz="1400" spc="289" dirty="0">
                  <a:latin typeface="Calibri"/>
                  <a:cs typeface="Calibri"/>
                </a:rPr>
                <a:t> </a:t>
              </a:r>
              <a:r>
                <a:rPr sz="1400" dirty="0">
                  <a:latin typeface="Calibri"/>
                  <a:cs typeface="Calibri"/>
                </a:rPr>
                <a:t>zwischen</a:t>
              </a:r>
              <a:r>
                <a:rPr sz="1400" spc="16" dirty="0">
                  <a:latin typeface="Calibri"/>
                  <a:cs typeface="Calibri"/>
                </a:rPr>
                <a:t> </a:t>
              </a:r>
              <a:r>
                <a:rPr sz="1400" spc="-13" dirty="0">
                  <a:latin typeface="Calibri"/>
                  <a:cs typeface="Calibri"/>
                </a:rPr>
                <a:t>Schule</a:t>
              </a:r>
              <a:r>
                <a:rPr sz="1400" spc="124" dirty="0">
                  <a:latin typeface="Calibri"/>
                  <a:cs typeface="Calibri"/>
                </a:rPr>
                <a:t> </a:t>
              </a:r>
              <a:r>
                <a:rPr sz="1400" spc="-30" dirty="0">
                  <a:latin typeface="Calibri"/>
                  <a:cs typeface="Calibri"/>
                </a:rPr>
                <a:t>und</a:t>
              </a:r>
              <a:r>
                <a:rPr sz="1400" spc="85" dirty="0">
                  <a:latin typeface="Calibri"/>
                  <a:cs typeface="Calibri"/>
                </a:rPr>
                <a:t> </a:t>
              </a:r>
              <a:r>
                <a:rPr sz="1400" spc="20" dirty="0">
                  <a:latin typeface="Calibri"/>
                  <a:cs typeface="Calibri"/>
                </a:rPr>
                <a:t>JJ</a:t>
              </a:r>
              <a:r>
                <a:rPr sz="1400" spc="-20" dirty="0">
                  <a:latin typeface="Calibri"/>
                  <a:cs typeface="Calibri"/>
                </a:rPr>
                <a:t> </a:t>
              </a:r>
              <a:r>
                <a:rPr sz="1400" spc="16" dirty="0">
                  <a:latin typeface="Calibri"/>
                  <a:cs typeface="Calibri"/>
                </a:rPr>
                <a:t>wird</a:t>
              </a:r>
            </a:p>
            <a:p>
              <a:pPr marL="0" marR="0">
                <a:spcBef>
                  <a:spcPts val="402"/>
                </a:spcBef>
                <a:spcAft>
                  <a:spcPts val="0"/>
                </a:spcAft>
              </a:pPr>
              <a:r>
                <a:rPr sz="1400" spc="-11" dirty="0">
                  <a:latin typeface="Calibri"/>
                  <a:cs typeface="Calibri"/>
                </a:rPr>
                <a:t>weiter</a:t>
              </a:r>
              <a:r>
                <a:rPr sz="1400" spc="70" dirty="0">
                  <a:latin typeface="Calibri"/>
                  <a:cs typeface="Calibri"/>
                </a:rPr>
                <a:t> </a:t>
              </a:r>
              <a:r>
                <a:rPr sz="1400" spc="-12" dirty="0">
                  <a:latin typeface="Calibri"/>
                  <a:cs typeface="Calibri"/>
                </a:rPr>
                <a:t>ausgebaut.</a:t>
              </a:r>
              <a:r>
                <a:rPr sz="1400" spc="75" dirty="0">
                  <a:latin typeface="Calibri"/>
                  <a:cs typeface="Calibri"/>
                </a:rPr>
                <a:t> </a:t>
              </a:r>
              <a:r>
                <a:rPr sz="1400" spc="-10" dirty="0">
                  <a:latin typeface="Calibri"/>
                  <a:cs typeface="Calibri"/>
                </a:rPr>
                <a:t>Enge</a:t>
              </a:r>
              <a:r>
                <a:rPr sz="1400" spc="68" dirty="0">
                  <a:latin typeface="Calibri"/>
                  <a:cs typeface="Calibri"/>
                </a:rPr>
                <a:t> </a:t>
              </a:r>
              <a:r>
                <a:rPr sz="1400" spc="-30" dirty="0">
                  <a:latin typeface="Calibri"/>
                  <a:cs typeface="Calibri"/>
                </a:rPr>
                <a:t>Verknüpfung</a:t>
              </a:r>
              <a:r>
                <a:rPr sz="1400" spc="201" dirty="0">
                  <a:latin typeface="Calibri"/>
                  <a:cs typeface="Calibri"/>
                </a:rPr>
                <a:t> </a:t>
              </a:r>
              <a:r>
                <a:rPr sz="1400" spc="-17" dirty="0">
                  <a:latin typeface="Calibri"/>
                  <a:cs typeface="Calibri"/>
                </a:rPr>
                <a:t>von</a:t>
              </a:r>
              <a:r>
                <a:rPr sz="1400" spc="17" dirty="0">
                  <a:latin typeface="Calibri"/>
                  <a:cs typeface="Calibri"/>
                </a:rPr>
                <a:t> </a:t>
              </a:r>
              <a:r>
                <a:rPr sz="1400" dirty="0" err="1">
                  <a:latin typeface="Calibri"/>
                  <a:cs typeface="Calibri"/>
                </a:rPr>
                <a:t>Unterricht</a:t>
              </a:r>
              <a:r>
                <a:rPr sz="1400" spc="87" dirty="0">
                  <a:latin typeface="Calibri"/>
                  <a:cs typeface="Calibri"/>
                </a:rPr>
                <a:t> </a:t>
              </a:r>
              <a:r>
                <a:rPr sz="1400" spc="-28" dirty="0">
                  <a:latin typeface="Calibri"/>
                  <a:cs typeface="Calibri"/>
                </a:rPr>
                <a:t>und</a:t>
              </a:r>
              <a:r>
                <a:rPr lang="de-DE" sz="1400" spc="-28" dirty="0">
                  <a:latin typeface="Calibri"/>
                  <a:cs typeface="Calibri"/>
                </a:rPr>
                <a:t> </a:t>
              </a:r>
              <a:r>
                <a:rPr sz="1400" dirty="0" err="1">
                  <a:latin typeface="Calibri"/>
                  <a:cs typeface="Calibri"/>
                </a:rPr>
                <a:t>erweiterten</a:t>
              </a:r>
              <a:r>
                <a:rPr sz="1400" spc="84" dirty="0">
                  <a:latin typeface="Calibri"/>
                  <a:cs typeface="Calibri"/>
                </a:rPr>
                <a:t> </a:t>
              </a:r>
              <a:r>
                <a:rPr sz="1400" spc="-22" dirty="0">
                  <a:latin typeface="Calibri"/>
                  <a:cs typeface="Calibri"/>
                </a:rPr>
                <a:t>Angeboten.</a:t>
              </a:r>
            </a:p>
          </p:txBody>
        </p:sp>
      </p:grpSp>
      <p:pic>
        <p:nvPicPr>
          <p:cNvPr id="3" name="Grafik 2">
            <a:extLst>
              <a:ext uri="{FF2B5EF4-FFF2-40B4-BE49-F238E27FC236}">
                <a16:creationId xmlns:a16="http://schemas.microsoft.com/office/drawing/2014/main" id="{FA3D96A2-651B-BCF7-936A-A1388A53FFE2}"/>
              </a:ext>
            </a:extLst>
          </p:cNvPr>
          <p:cNvPicPr>
            <a:picLocks noChangeAspect="1"/>
          </p:cNvPicPr>
          <p:nvPr/>
        </p:nvPicPr>
        <p:blipFill>
          <a:blip r:embed="rId5"/>
          <a:stretch>
            <a:fillRect/>
          </a:stretch>
        </p:blipFill>
        <p:spPr>
          <a:xfrm>
            <a:off x="395536" y="5949280"/>
            <a:ext cx="786452" cy="786452"/>
          </a:xfrm>
          <a:prstGeom prst="rect">
            <a:avLst/>
          </a:prstGeom>
        </p:spPr>
      </p:pic>
    </p:spTree>
    <p:extLst>
      <p:ext uri="{BB962C8B-B14F-4D97-AF65-F5344CB8AC3E}">
        <p14:creationId xmlns:p14="http://schemas.microsoft.com/office/powerpoint/2010/main" val="39736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B14BC471-B68A-7255-2AD8-1D120E9BF1AF}"/>
              </a:ext>
            </a:extLst>
          </p:cNvPr>
          <p:cNvSpPr/>
          <p:nvPr/>
        </p:nvSpPr>
        <p:spPr>
          <a:xfrm>
            <a:off x="4473253" y="2006941"/>
            <a:ext cx="3948895" cy="168365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1A119EB-51D0-C69E-96B7-8AFCA85285A1}"/>
              </a:ext>
            </a:extLst>
          </p:cNvPr>
          <p:cNvSpPr/>
          <p:nvPr/>
        </p:nvSpPr>
        <p:spPr>
          <a:xfrm>
            <a:off x="335072" y="2002585"/>
            <a:ext cx="3948895" cy="168365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B0F95D5D-8666-CEA6-B096-0C47702A6AAF}"/>
              </a:ext>
            </a:extLst>
          </p:cNvPr>
          <p:cNvSpPr/>
          <p:nvPr/>
        </p:nvSpPr>
        <p:spPr>
          <a:xfrm>
            <a:off x="343943" y="4024497"/>
            <a:ext cx="3948895" cy="17483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E1BEA20-74E2-40FC-4028-7F2E8A16B71F}"/>
              </a:ext>
            </a:extLst>
          </p:cNvPr>
          <p:cNvSpPr/>
          <p:nvPr/>
        </p:nvSpPr>
        <p:spPr>
          <a:xfrm>
            <a:off x="4476653" y="4013900"/>
            <a:ext cx="3887937" cy="17589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fld id="{35A913AA-FA23-4B07-8CB4-DCD455B4DE22}" type="slidenum">
              <a:rPr lang="de-DE" smtClean="0"/>
              <a:pPr/>
              <a:t>5</a:t>
            </a:fld>
            <a:endParaRPr lang="de-DE" dirty="0"/>
          </a:p>
        </p:txBody>
      </p:sp>
      <p:sp>
        <p:nvSpPr>
          <p:cNvPr id="4" name="Titel 3"/>
          <p:cNvSpPr>
            <a:spLocks noGrp="1"/>
          </p:cNvSpPr>
          <p:nvPr>
            <p:ph type="title"/>
          </p:nvPr>
        </p:nvSpPr>
        <p:spPr>
          <a:xfrm>
            <a:off x="395536" y="332656"/>
            <a:ext cx="7920880" cy="819344"/>
          </a:xfrm>
        </p:spPr>
        <p:txBody>
          <a:bodyPr/>
          <a:lstStyle/>
          <a:p>
            <a:r>
              <a:rPr lang="de-DE" dirty="0"/>
              <a:t>Was bedeutet Pakt für den Nachmittag?</a:t>
            </a:r>
          </a:p>
        </p:txBody>
      </p:sp>
      <p:sp>
        <p:nvSpPr>
          <p:cNvPr id="7" name="Textplatzhalter 6">
            <a:extLst>
              <a:ext uri="{FF2B5EF4-FFF2-40B4-BE49-F238E27FC236}">
                <a16:creationId xmlns:a16="http://schemas.microsoft.com/office/drawing/2014/main" id="{19947E33-3631-F665-BDBC-B7077D971F6C}"/>
              </a:ext>
            </a:extLst>
          </p:cNvPr>
          <p:cNvSpPr>
            <a:spLocks noGrp="1"/>
          </p:cNvSpPr>
          <p:nvPr>
            <p:ph type="body" sz="quarter" idx="10"/>
          </p:nvPr>
        </p:nvSpPr>
        <p:spPr>
          <a:xfrm>
            <a:off x="342111" y="1333868"/>
            <a:ext cx="8280920" cy="528424"/>
          </a:xfrm>
        </p:spPr>
        <p:txBody>
          <a:bodyPr/>
          <a:lstStyle/>
          <a:p>
            <a:pPr>
              <a:spcBef>
                <a:spcPts val="768"/>
              </a:spcBef>
            </a:pPr>
            <a:r>
              <a:rPr lang="de-DE" sz="1600" dirty="0"/>
              <a:t>Noch mehr Fokus auf die Frage: </a:t>
            </a:r>
            <a:r>
              <a:rPr lang="de-DE" sz="1600" u="sng" dirty="0"/>
              <a:t>Was brauchen Kinder neben Unterricht? </a:t>
            </a:r>
          </a:p>
          <a:p>
            <a:endParaRPr lang="de-DE" sz="2800" b="0" dirty="0"/>
          </a:p>
        </p:txBody>
      </p:sp>
      <p:sp>
        <p:nvSpPr>
          <p:cNvPr id="9" name="object 4"/>
          <p:cNvSpPr txBox="1"/>
          <p:nvPr/>
        </p:nvSpPr>
        <p:spPr>
          <a:xfrm>
            <a:off x="450040" y="2170118"/>
            <a:ext cx="3620161" cy="215444"/>
          </a:xfrm>
          <a:prstGeom prst="rect">
            <a:avLst/>
          </a:prstGeom>
        </p:spPr>
        <p:txBody>
          <a:bodyPr vert="horz" wrap="square" lIns="0" tIns="0" rIns="0" bIns="0" rtlCol="0">
            <a:spAutoFit/>
          </a:bodyPr>
          <a:lstStyle/>
          <a:p>
            <a:pPr marL="0" marR="0">
              <a:spcBef>
                <a:spcPts val="0"/>
              </a:spcBef>
              <a:spcAft>
                <a:spcPts val="0"/>
              </a:spcAft>
            </a:pPr>
            <a:r>
              <a:rPr sz="1400" b="1" spc="-32" dirty="0" err="1">
                <a:solidFill>
                  <a:srgbClr val="006747"/>
                </a:solidFill>
                <a:latin typeface="Calibri"/>
                <a:cs typeface="Calibri"/>
              </a:rPr>
              <a:t>Hausaufgaben</a:t>
            </a:r>
            <a:r>
              <a:rPr lang="de-DE" sz="1400" b="1" spc="230" dirty="0">
                <a:solidFill>
                  <a:srgbClr val="006747"/>
                </a:solidFill>
                <a:latin typeface="Calibri"/>
                <a:cs typeface="Calibri"/>
              </a:rPr>
              <a:t> &amp;</a:t>
            </a:r>
            <a:r>
              <a:rPr sz="1400" b="1" spc="-12" dirty="0" err="1">
                <a:solidFill>
                  <a:srgbClr val="006747"/>
                </a:solidFill>
                <a:latin typeface="Calibri"/>
                <a:cs typeface="Calibri"/>
              </a:rPr>
              <a:t>Lernen</a:t>
            </a:r>
            <a:endParaRPr sz="1400" b="1" spc="-12" dirty="0">
              <a:solidFill>
                <a:srgbClr val="006747"/>
              </a:solidFill>
              <a:latin typeface="Calibri"/>
              <a:cs typeface="Calibri"/>
            </a:endParaRPr>
          </a:p>
        </p:txBody>
      </p:sp>
      <p:sp>
        <p:nvSpPr>
          <p:cNvPr id="10" name="object 5"/>
          <p:cNvSpPr txBox="1"/>
          <p:nvPr/>
        </p:nvSpPr>
        <p:spPr>
          <a:xfrm>
            <a:off x="4644008" y="2143882"/>
            <a:ext cx="2559611" cy="215444"/>
          </a:xfrm>
          <a:prstGeom prst="rect">
            <a:avLst/>
          </a:prstGeom>
        </p:spPr>
        <p:txBody>
          <a:bodyPr vert="horz" wrap="square" lIns="0" tIns="0" rIns="0" bIns="0" rtlCol="0">
            <a:spAutoFit/>
          </a:bodyPr>
          <a:lstStyle/>
          <a:p>
            <a:pPr marL="0" marR="0">
              <a:spcBef>
                <a:spcPts val="0"/>
              </a:spcBef>
              <a:spcAft>
                <a:spcPts val="0"/>
              </a:spcAft>
            </a:pPr>
            <a:r>
              <a:rPr sz="1400" b="1" spc="-16" dirty="0">
                <a:solidFill>
                  <a:srgbClr val="006747"/>
                </a:solidFill>
                <a:latin typeface="Calibri"/>
                <a:cs typeface="Calibri"/>
              </a:rPr>
              <a:t>Bewegung</a:t>
            </a:r>
            <a:r>
              <a:rPr sz="1400" b="1" spc="51" dirty="0">
                <a:solidFill>
                  <a:srgbClr val="006747"/>
                </a:solidFill>
                <a:latin typeface="Calibri"/>
                <a:cs typeface="Calibri"/>
              </a:rPr>
              <a:t> </a:t>
            </a:r>
            <a:r>
              <a:rPr sz="1400" b="1" dirty="0">
                <a:solidFill>
                  <a:srgbClr val="006747"/>
                </a:solidFill>
                <a:latin typeface="Calibri"/>
                <a:cs typeface="Calibri"/>
              </a:rPr>
              <a:t>&amp;</a:t>
            </a:r>
            <a:r>
              <a:rPr sz="1400" b="1" spc="20" dirty="0">
                <a:solidFill>
                  <a:srgbClr val="006747"/>
                </a:solidFill>
                <a:latin typeface="Calibri"/>
                <a:cs typeface="Calibri"/>
              </a:rPr>
              <a:t> </a:t>
            </a:r>
            <a:r>
              <a:rPr sz="1400" b="1" spc="-12" dirty="0">
                <a:solidFill>
                  <a:srgbClr val="006747"/>
                </a:solidFill>
                <a:latin typeface="Calibri"/>
                <a:cs typeface="Calibri"/>
              </a:rPr>
              <a:t>Spiel</a:t>
            </a:r>
          </a:p>
        </p:txBody>
      </p:sp>
      <p:sp>
        <p:nvSpPr>
          <p:cNvPr id="11" name="object 6"/>
          <p:cNvSpPr txBox="1"/>
          <p:nvPr/>
        </p:nvSpPr>
        <p:spPr>
          <a:xfrm>
            <a:off x="461964" y="2486773"/>
            <a:ext cx="3775342" cy="1356782"/>
          </a:xfrm>
          <a:prstGeom prst="rect">
            <a:avLst/>
          </a:prstGeom>
        </p:spPr>
        <p:txBody>
          <a:bodyPr vert="horz" wrap="square" lIns="0" tIns="0" rIns="0" bIns="0" rtlCol="0">
            <a:spAutoFit/>
          </a:bodyPr>
          <a:lstStyle/>
          <a:p>
            <a:pPr marL="0" marR="0">
              <a:spcBef>
                <a:spcPts val="0"/>
              </a:spcBef>
              <a:spcAft>
                <a:spcPts val="0"/>
              </a:spcAft>
            </a:pPr>
            <a:r>
              <a:rPr lang="de-DE" sz="1400" dirty="0">
                <a:solidFill>
                  <a:srgbClr val="006747"/>
                </a:solidFill>
                <a:latin typeface="Calibri"/>
                <a:cs typeface="Calibri"/>
              </a:rPr>
              <a:t>Angebote an u</a:t>
            </a:r>
            <a:r>
              <a:rPr sz="1400" dirty="0" err="1">
                <a:solidFill>
                  <a:srgbClr val="006747"/>
                </a:solidFill>
                <a:latin typeface="Calibri"/>
                <a:cs typeface="Calibri"/>
              </a:rPr>
              <a:t>nterstützende</a:t>
            </a:r>
            <a:r>
              <a:rPr lang="de-DE" sz="1400" dirty="0">
                <a:solidFill>
                  <a:srgbClr val="006747"/>
                </a:solidFill>
                <a:latin typeface="Calibri"/>
                <a:cs typeface="Calibri"/>
              </a:rPr>
              <a:t>r </a:t>
            </a:r>
            <a:r>
              <a:rPr sz="1400" dirty="0" err="1">
                <a:solidFill>
                  <a:srgbClr val="006747"/>
                </a:solidFill>
                <a:latin typeface="Calibri"/>
                <a:cs typeface="Calibri"/>
              </a:rPr>
              <a:t>Hausaufgabenbetreuung</a:t>
            </a:r>
            <a:r>
              <a:rPr lang="de-DE" sz="1400" spc="46" dirty="0">
                <a:solidFill>
                  <a:srgbClr val="006747"/>
                </a:solidFill>
                <a:latin typeface="Calibri"/>
                <a:cs typeface="Calibri"/>
              </a:rPr>
              <a:t>, </a:t>
            </a:r>
            <a:r>
              <a:rPr sz="1400" dirty="0" err="1">
                <a:solidFill>
                  <a:srgbClr val="006747"/>
                </a:solidFill>
                <a:latin typeface="Calibri"/>
                <a:cs typeface="Calibri"/>
              </a:rPr>
              <a:t>Lernangebote</a:t>
            </a:r>
            <a:r>
              <a:rPr sz="1400" spc="-48" dirty="0">
                <a:solidFill>
                  <a:srgbClr val="006747"/>
                </a:solidFill>
                <a:latin typeface="Calibri"/>
                <a:cs typeface="Calibri"/>
              </a:rPr>
              <a:t> </a:t>
            </a:r>
            <a:r>
              <a:rPr sz="1400" dirty="0">
                <a:solidFill>
                  <a:srgbClr val="006747"/>
                </a:solidFill>
                <a:latin typeface="Calibri"/>
                <a:cs typeface="Calibri"/>
              </a:rPr>
              <a:t>in</a:t>
            </a:r>
            <a:r>
              <a:rPr sz="1400" spc="19" dirty="0">
                <a:solidFill>
                  <a:srgbClr val="006747"/>
                </a:solidFill>
                <a:latin typeface="Calibri"/>
                <a:cs typeface="Calibri"/>
              </a:rPr>
              <a:t> </a:t>
            </a:r>
            <a:r>
              <a:rPr sz="1400" dirty="0">
                <a:solidFill>
                  <a:srgbClr val="006747"/>
                </a:solidFill>
                <a:latin typeface="Calibri"/>
                <a:cs typeface="Calibri"/>
              </a:rPr>
              <a:t>Form</a:t>
            </a:r>
            <a:r>
              <a:rPr lang="de-DE" sz="1400" dirty="0">
                <a:solidFill>
                  <a:srgbClr val="006747"/>
                </a:solidFill>
                <a:latin typeface="Calibri"/>
                <a:cs typeface="Calibri"/>
              </a:rPr>
              <a:t> </a:t>
            </a:r>
            <a:r>
              <a:rPr sz="1400" spc="17" dirty="0">
                <a:solidFill>
                  <a:srgbClr val="006747"/>
                </a:solidFill>
                <a:latin typeface="Calibri"/>
                <a:cs typeface="Calibri"/>
              </a:rPr>
              <a:t>von</a:t>
            </a:r>
            <a:r>
              <a:rPr lang="de-DE" sz="1400" spc="-51" dirty="0">
                <a:solidFill>
                  <a:srgbClr val="006747"/>
                </a:solidFill>
                <a:latin typeface="Calibri"/>
                <a:cs typeface="Calibri"/>
              </a:rPr>
              <a:t> </a:t>
            </a:r>
            <a:r>
              <a:rPr sz="1400" dirty="0" err="1">
                <a:solidFill>
                  <a:srgbClr val="006747"/>
                </a:solidFill>
                <a:latin typeface="Calibri"/>
                <a:cs typeface="Calibri"/>
              </a:rPr>
              <a:t>Arbeitsgemeinschaften</a:t>
            </a:r>
            <a:r>
              <a:rPr sz="1400" spc="-97" dirty="0">
                <a:solidFill>
                  <a:srgbClr val="006747"/>
                </a:solidFill>
                <a:latin typeface="Calibri"/>
                <a:cs typeface="Calibri"/>
              </a:rPr>
              <a:t> </a:t>
            </a:r>
            <a:r>
              <a:rPr sz="1400" dirty="0" err="1">
                <a:solidFill>
                  <a:srgbClr val="006747"/>
                </a:solidFill>
                <a:latin typeface="Calibri"/>
                <a:cs typeface="Calibri"/>
              </a:rPr>
              <a:t>oder</a:t>
            </a:r>
            <a:r>
              <a:rPr sz="1400" spc="-23" dirty="0">
                <a:solidFill>
                  <a:srgbClr val="006747"/>
                </a:solidFill>
                <a:latin typeface="Calibri"/>
                <a:cs typeface="Calibri"/>
              </a:rPr>
              <a:t> </a:t>
            </a:r>
            <a:r>
              <a:rPr sz="1400" spc="10" dirty="0" err="1">
                <a:solidFill>
                  <a:srgbClr val="006747"/>
                </a:solidFill>
                <a:latin typeface="Calibri"/>
                <a:cs typeface="Calibri"/>
              </a:rPr>
              <a:t>individuelle</a:t>
            </a:r>
            <a:r>
              <a:rPr lang="de-DE" sz="1400" spc="10" dirty="0">
                <a:solidFill>
                  <a:srgbClr val="006747"/>
                </a:solidFill>
                <a:latin typeface="Calibri"/>
                <a:cs typeface="Calibri"/>
              </a:rPr>
              <a:t>r</a:t>
            </a:r>
            <a:r>
              <a:rPr sz="1400" spc="-52" dirty="0">
                <a:solidFill>
                  <a:srgbClr val="006747"/>
                </a:solidFill>
                <a:latin typeface="Calibri"/>
                <a:cs typeface="Calibri"/>
              </a:rPr>
              <a:t> </a:t>
            </a:r>
            <a:r>
              <a:rPr sz="1400" dirty="0" err="1">
                <a:solidFill>
                  <a:srgbClr val="006747"/>
                </a:solidFill>
                <a:latin typeface="Calibri"/>
                <a:cs typeface="Calibri"/>
              </a:rPr>
              <a:t>Förderung</a:t>
            </a:r>
            <a:r>
              <a:rPr lang="de-DE" sz="1400" dirty="0">
                <a:solidFill>
                  <a:srgbClr val="006747"/>
                </a:solidFill>
                <a:latin typeface="Calibri"/>
                <a:cs typeface="Calibri"/>
              </a:rPr>
              <a:t> helfen den Kindern im kognitiven Bereich. </a:t>
            </a:r>
            <a:endParaRPr sz="1400" dirty="0">
              <a:solidFill>
                <a:srgbClr val="006747"/>
              </a:solidFill>
              <a:latin typeface="Calibri"/>
              <a:cs typeface="Calibri"/>
            </a:endParaRPr>
          </a:p>
          <a:p>
            <a:pPr marL="0" marR="0">
              <a:spcBef>
                <a:spcPts val="459"/>
              </a:spcBef>
              <a:spcAft>
                <a:spcPts val="0"/>
              </a:spcAft>
            </a:pPr>
            <a:endParaRPr sz="1400" dirty="0">
              <a:solidFill>
                <a:srgbClr val="4B4A4A"/>
              </a:solidFill>
              <a:latin typeface="BQEDIP+1"/>
              <a:cs typeface="BQEDIP+1"/>
            </a:endParaRPr>
          </a:p>
        </p:txBody>
      </p:sp>
      <p:sp>
        <p:nvSpPr>
          <p:cNvPr id="12" name="object 7"/>
          <p:cNvSpPr txBox="1"/>
          <p:nvPr/>
        </p:nvSpPr>
        <p:spPr>
          <a:xfrm>
            <a:off x="4644008" y="2473111"/>
            <a:ext cx="3672408" cy="887422"/>
          </a:xfrm>
          <a:prstGeom prst="rect">
            <a:avLst/>
          </a:prstGeom>
        </p:spPr>
        <p:txBody>
          <a:bodyPr vert="horz" wrap="square" lIns="0" tIns="0" rIns="0" bIns="0" rtlCol="0">
            <a:spAutoFit/>
          </a:bodyPr>
          <a:lstStyle/>
          <a:p>
            <a:pPr marL="0" marR="0">
              <a:spcBef>
                <a:spcPts val="0"/>
              </a:spcBef>
              <a:spcAft>
                <a:spcPts val="0"/>
              </a:spcAft>
            </a:pPr>
            <a:r>
              <a:rPr sz="1400" spc="-13" dirty="0">
                <a:solidFill>
                  <a:srgbClr val="006747"/>
                </a:solidFill>
                <a:latin typeface="Calibri"/>
                <a:cs typeface="Calibri"/>
              </a:rPr>
              <a:t>Der</a:t>
            </a:r>
            <a:r>
              <a:rPr sz="1400" spc="58" dirty="0">
                <a:solidFill>
                  <a:srgbClr val="006747"/>
                </a:solidFill>
                <a:latin typeface="Calibri"/>
                <a:cs typeface="Calibri"/>
              </a:rPr>
              <a:t> </a:t>
            </a:r>
            <a:r>
              <a:rPr sz="1400" dirty="0">
                <a:solidFill>
                  <a:srgbClr val="006747"/>
                </a:solidFill>
                <a:latin typeface="Calibri"/>
                <a:cs typeface="Calibri"/>
              </a:rPr>
              <a:t>Ganztag integriert</a:t>
            </a:r>
            <a:r>
              <a:rPr sz="1400" spc="12" dirty="0">
                <a:solidFill>
                  <a:srgbClr val="006747"/>
                </a:solidFill>
                <a:latin typeface="Calibri"/>
                <a:cs typeface="Calibri"/>
              </a:rPr>
              <a:t> </a:t>
            </a:r>
            <a:r>
              <a:rPr sz="1400" dirty="0">
                <a:solidFill>
                  <a:srgbClr val="006747"/>
                </a:solidFill>
                <a:latin typeface="Calibri"/>
                <a:cs typeface="Calibri"/>
              </a:rPr>
              <a:t>Sport,</a:t>
            </a:r>
            <a:r>
              <a:rPr sz="1400" spc="-23" dirty="0">
                <a:solidFill>
                  <a:srgbClr val="006747"/>
                </a:solidFill>
                <a:latin typeface="Calibri"/>
                <a:cs typeface="Calibri"/>
              </a:rPr>
              <a:t> </a:t>
            </a:r>
            <a:r>
              <a:rPr sz="1400" dirty="0">
                <a:solidFill>
                  <a:srgbClr val="006747"/>
                </a:solidFill>
                <a:latin typeface="Calibri"/>
                <a:cs typeface="Calibri"/>
              </a:rPr>
              <a:t>Spiel</a:t>
            </a:r>
            <a:r>
              <a:rPr sz="1400" spc="-47" dirty="0">
                <a:solidFill>
                  <a:srgbClr val="006747"/>
                </a:solidFill>
                <a:latin typeface="Calibri"/>
                <a:cs typeface="Calibri"/>
              </a:rPr>
              <a:t> </a:t>
            </a:r>
            <a:r>
              <a:rPr sz="1400" spc="13" dirty="0">
                <a:solidFill>
                  <a:srgbClr val="006747"/>
                </a:solidFill>
                <a:latin typeface="Calibri"/>
                <a:cs typeface="Calibri"/>
              </a:rPr>
              <a:t>und</a:t>
            </a:r>
            <a:r>
              <a:rPr sz="1400" spc="11" dirty="0">
                <a:solidFill>
                  <a:srgbClr val="006747"/>
                </a:solidFill>
                <a:latin typeface="Calibri"/>
                <a:cs typeface="Calibri"/>
              </a:rPr>
              <a:t> </a:t>
            </a:r>
            <a:r>
              <a:rPr sz="1400" dirty="0">
                <a:solidFill>
                  <a:srgbClr val="006747"/>
                </a:solidFill>
                <a:latin typeface="Calibri"/>
                <a:cs typeface="Calibri"/>
              </a:rPr>
              <a:t>Outdoor-Aktivitäten,</a:t>
            </a:r>
            <a:r>
              <a:rPr sz="1400" spc="-142" dirty="0">
                <a:solidFill>
                  <a:srgbClr val="006747"/>
                </a:solidFill>
                <a:latin typeface="Calibri"/>
                <a:cs typeface="Calibri"/>
              </a:rPr>
              <a:t> </a:t>
            </a:r>
            <a:r>
              <a:rPr sz="1400" dirty="0" err="1">
                <a:solidFill>
                  <a:srgbClr val="006747"/>
                </a:solidFill>
                <a:latin typeface="Calibri"/>
                <a:cs typeface="Calibri"/>
              </a:rPr>
              <a:t>damit</a:t>
            </a:r>
            <a:r>
              <a:rPr sz="1400" spc="-50" dirty="0">
                <a:solidFill>
                  <a:srgbClr val="006747"/>
                </a:solidFill>
                <a:latin typeface="Calibri"/>
                <a:cs typeface="Calibri"/>
              </a:rPr>
              <a:t> </a:t>
            </a:r>
            <a:r>
              <a:rPr sz="1400" spc="10" dirty="0">
                <a:solidFill>
                  <a:srgbClr val="006747"/>
                </a:solidFill>
                <a:latin typeface="Calibri"/>
                <a:cs typeface="Calibri"/>
              </a:rPr>
              <a:t>die</a:t>
            </a:r>
            <a:r>
              <a:rPr lang="de-DE" sz="1400" spc="10" dirty="0">
                <a:solidFill>
                  <a:srgbClr val="006747"/>
                </a:solidFill>
                <a:latin typeface="Calibri"/>
                <a:cs typeface="Calibri"/>
              </a:rPr>
              <a:t> </a:t>
            </a:r>
            <a:r>
              <a:rPr sz="1400" spc="11" dirty="0">
                <a:solidFill>
                  <a:srgbClr val="006747"/>
                </a:solidFill>
                <a:latin typeface="Calibri"/>
                <a:cs typeface="Calibri"/>
              </a:rPr>
              <a:t>Kinder</a:t>
            </a:r>
            <a:r>
              <a:rPr sz="1400" spc="-83" dirty="0">
                <a:solidFill>
                  <a:srgbClr val="006747"/>
                </a:solidFill>
                <a:latin typeface="Calibri"/>
                <a:cs typeface="Calibri"/>
              </a:rPr>
              <a:t> </a:t>
            </a:r>
            <a:r>
              <a:rPr sz="1400" dirty="0">
                <a:solidFill>
                  <a:srgbClr val="006747"/>
                </a:solidFill>
                <a:latin typeface="Calibri"/>
                <a:cs typeface="Calibri"/>
              </a:rPr>
              <a:t>Energie</a:t>
            </a:r>
            <a:r>
              <a:rPr sz="1400" spc="14" dirty="0">
                <a:solidFill>
                  <a:srgbClr val="006747"/>
                </a:solidFill>
                <a:latin typeface="Calibri"/>
                <a:cs typeface="Calibri"/>
              </a:rPr>
              <a:t> </a:t>
            </a:r>
            <a:r>
              <a:rPr sz="1400" dirty="0">
                <a:solidFill>
                  <a:srgbClr val="006747"/>
                </a:solidFill>
                <a:latin typeface="Calibri"/>
                <a:cs typeface="Calibri"/>
              </a:rPr>
              <a:t>abbauen,</a:t>
            </a:r>
            <a:r>
              <a:rPr sz="1400" spc="-20" dirty="0">
                <a:solidFill>
                  <a:srgbClr val="006747"/>
                </a:solidFill>
                <a:latin typeface="Calibri"/>
                <a:cs typeface="Calibri"/>
              </a:rPr>
              <a:t> </a:t>
            </a:r>
            <a:r>
              <a:rPr sz="1400" dirty="0">
                <a:solidFill>
                  <a:srgbClr val="006747"/>
                </a:solidFill>
                <a:latin typeface="Calibri"/>
                <a:cs typeface="Calibri"/>
              </a:rPr>
              <a:t>Motorik</a:t>
            </a:r>
            <a:r>
              <a:rPr sz="1400" spc="-28" dirty="0">
                <a:solidFill>
                  <a:srgbClr val="006747"/>
                </a:solidFill>
                <a:latin typeface="Calibri"/>
                <a:cs typeface="Calibri"/>
              </a:rPr>
              <a:t> </a:t>
            </a:r>
            <a:r>
              <a:rPr sz="1400" spc="-12" dirty="0">
                <a:solidFill>
                  <a:srgbClr val="006747"/>
                </a:solidFill>
                <a:latin typeface="Calibri"/>
                <a:cs typeface="Calibri"/>
              </a:rPr>
              <a:t>trainieren</a:t>
            </a:r>
            <a:r>
              <a:rPr sz="1400" spc="39" dirty="0">
                <a:solidFill>
                  <a:srgbClr val="006747"/>
                </a:solidFill>
                <a:latin typeface="Calibri"/>
                <a:cs typeface="Calibri"/>
              </a:rPr>
              <a:t> </a:t>
            </a:r>
            <a:r>
              <a:rPr sz="1400" spc="13" dirty="0">
                <a:solidFill>
                  <a:srgbClr val="006747"/>
                </a:solidFill>
                <a:latin typeface="Calibri"/>
                <a:cs typeface="Calibri"/>
              </a:rPr>
              <a:t>und</a:t>
            </a:r>
            <a:r>
              <a:rPr sz="1400" spc="11" dirty="0">
                <a:solidFill>
                  <a:srgbClr val="006747"/>
                </a:solidFill>
                <a:latin typeface="Calibri"/>
                <a:cs typeface="Calibri"/>
              </a:rPr>
              <a:t> </a:t>
            </a:r>
            <a:r>
              <a:rPr sz="1400" dirty="0" err="1">
                <a:solidFill>
                  <a:srgbClr val="006747"/>
                </a:solidFill>
                <a:latin typeface="Calibri"/>
                <a:cs typeface="Calibri"/>
              </a:rPr>
              <a:t>soziale</a:t>
            </a:r>
            <a:r>
              <a:rPr sz="1400" spc="-45" dirty="0">
                <a:solidFill>
                  <a:srgbClr val="006747"/>
                </a:solidFill>
                <a:latin typeface="Calibri"/>
                <a:cs typeface="Calibri"/>
              </a:rPr>
              <a:t> </a:t>
            </a:r>
            <a:r>
              <a:rPr sz="1400" dirty="0" err="1">
                <a:solidFill>
                  <a:srgbClr val="006747"/>
                </a:solidFill>
                <a:latin typeface="Calibri"/>
                <a:cs typeface="Calibri"/>
              </a:rPr>
              <a:t>Kompetenzen</a:t>
            </a:r>
            <a:r>
              <a:rPr sz="1400" spc="-30" dirty="0">
                <a:solidFill>
                  <a:srgbClr val="006747"/>
                </a:solidFill>
                <a:latin typeface="Calibri"/>
                <a:cs typeface="Calibri"/>
              </a:rPr>
              <a:t> </a:t>
            </a:r>
            <a:r>
              <a:rPr sz="1400" spc="-12" dirty="0">
                <a:solidFill>
                  <a:srgbClr val="006747"/>
                </a:solidFill>
                <a:latin typeface="Calibri"/>
                <a:cs typeface="Calibri"/>
              </a:rPr>
              <a:t>stärken</a:t>
            </a:r>
            <a:r>
              <a:rPr sz="1400" spc="-19" dirty="0">
                <a:solidFill>
                  <a:srgbClr val="006747"/>
                </a:solidFill>
                <a:latin typeface="Calibri"/>
                <a:cs typeface="Calibri"/>
              </a:rPr>
              <a:t> </a:t>
            </a:r>
            <a:r>
              <a:rPr sz="1400" dirty="0">
                <a:solidFill>
                  <a:srgbClr val="006747"/>
                </a:solidFill>
                <a:latin typeface="Calibri"/>
                <a:cs typeface="Calibri"/>
              </a:rPr>
              <a:t>können.</a:t>
            </a:r>
          </a:p>
        </p:txBody>
      </p:sp>
      <p:sp>
        <p:nvSpPr>
          <p:cNvPr id="13" name="object 8"/>
          <p:cNvSpPr txBox="1"/>
          <p:nvPr/>
        </p:nvSpPr>
        <p:spPr>
          <a:xfrm>
            <a:off x="461964" y="4214243"/>
            <a:ext cx="2624867" cy="215444"/>
          </a:xfrm>
          <a:prstGeom prst="rect">
            <a:avLst/>
          </a:prstGeom>
        </p:spPr>
        <p:txBody>
          <a:bodyPr vert="horz" wrap="square" lIns="0" tIns="0" rIns="0" bIns="0" rtlCol="0">
            <a:spAutoFit/>
          </a:bodyPr>
          <a:lstStyle/>
          <a:p>
            <a:pPr marL="0" marR="0">
              <a:spcBef>
                <a:spcPts val="0"/>
              </a:spcBef>
              <a:spcAft>
                <a:spcPts val="0"/>
              </a:spcAft>
            </a:pPr>
            <a:r>
              <a:rPr sz="1400" b="1" spc="-27" dirty="0">
                <a:solidFill>
                  <a:srgbClr val="006747"/>
                </a:solidFill>
                <a:latin typeface="Calibri"/>
                <a:cs typeface="Calibri"/>
              </a:rPr>
              <a:t>Kreative</a:t>
            </a:r>
            <a:r>
              <a:rPr sz="1400" b="1" spc="88" dirty="0">
                <a:solidFill>
                  <a:srgbClr val="006747"/>
                </a:solidFill>
                <a:latin typeface="Calibri"/>
                <a:cs typeface="Calibri"/>
              </a:rPr>
              <a:t> </a:t>
            </a:r>
            <a:r>
              <a:rPr sz="1400" b="1" spc="-28" dirty="0">
                <a:solidFill>
                  <a:srgbClr val="006747"/>
                </a:solidFill>
                <a:latin typeface="Calibri"/>
                <a:cs typeface="Calibri"/>
              </a:rPr>
              <a:t>Entfaltung</a:t>
            </a:r>
          </a:p>
        </p:txBody>
      </p:sp>
      <p:sp>
        <p:nvSpPr>
          <p:cNvPr id="14" name="object 9"/>
          <p:cNvSpPr txBox="1"/>
          <p:nvPr/>
        </p:nvSpPr>
        <p:spPr>
          <a:xfrm>
            <a:off x="4679440" y="4228503"/>
            <a:ext cx="3536519" cy="215444"/>
          </a:xfrm>
          <a:prstGeom prst="rect">
            <a:avLst/>
          </a:prstGeom>
        </p:spPr>
        <p:txBody>
          <a:bodyPr vert="horz" wrap="square" lIns="0" tIns="0" rIns="0" bIns="0" rtlCol="0">
            <a:spAutoFit/>
          </a:bodyPr>
          <a:lstStyle/>
          <a:p>
            <a:pPr marL="0" marR="0">
              <a:spcBef>
                <a:spcPts val="0"/>
              </a:spcBef>
              <a:spcAft>
                <a:spcPts val="0"/>
              </a:spcAft>
            </a:pPr>
            <a:r>
              <a:rPr sz="1400" b="1" spc="-29" dirty="0" err="1">
                <a:solidFill>
                  <a:srgbClr val="006747"/>
                </a:solidFill>
                <a:latin typeface="Calibri"/>
                <a:cs typeface="Calibri"/>
              </a:rPr>
              <a:t>Kontinuität</a:t>
            </a:r>
            <a:r>
              <a:rPr lang="de-DE" sz="1400" b="1" spc="-29" dirty="0">
                <a:solidFill>
                  <a:srgbClr val="006747"/>
                </a:solidFill>
                <a:latin typeface="Calibri"/>
                <a:cs typeface="Calibri"/>
              </a:rPr>
              <a:t> </a:t>
            </a:r>
            <a:r>
              <a:rPr sz="1400" b="1" dirty="0">
                <a:solidFill>
                  <a:srgbClr val="006747"/>
                </a:solidFill>
                <a:latin typeface="Calibri"/>
                <a:cs typeface="Calibri"/>
              </a:rPr>
              <a:t>&amp;</a:t>
            </a:r>
            <a:r>
              <a:rPr sz="1400" b="1" spc="-23" dirty="0">
                <a:solidFill>
                  <a:srgbClr val="006747"/>
                </a:solidFill>
                <a:latin typeface="Calibri"/>
                <a:cs typeface="Calibri"/>
              </a:rPr>
              <a:t> </a:t>
            </a:r>
            <a:r>
              <a:rPr sz="1400" b="1" spc="13" dirty="0">
                <a:solidFill>
                  <a:srgbClr val="006747"/>
                </a:solidFill>
                <a:latin typeface="Calibri"/>
                <a:cs typeface="Calibri"/>
              </a:rPr>
              <a:t>Gemeinschaft</a:t>
            </a:r>
          </a:p>
        </p:txBody>
      </p:sp>
      <p:sp>
        <p:nvSpPr>
          <p:cNvPr id="15" name="object 10"/>
          <p:cNvSpPr txBox="1"/>
          <p:nvPr/>
        </p:nvSpPr>
        <p:spPr>
          <a:xfrm>
            <a:off x="4679440" y="4569774"/>
            <a:ext cx="3536519" cy="1077218"/>
          </a:xfrm>
          <a:prstGeom prst="rect">
            <a:avLst/>
          </a:prstGeom>
        </p:spPr>
        <p:txBody>
          <a:bodyPr vert="horz" wrap="square" lIns="0" tIns="0" rIns="0" bIns="0" rtlCol="0">
            <a:spAutoFit/>
          </a:bodyPr>
          <a:lstStyle/>
          <a:p>
            <a:pPr marL="0" marR="0">
              <a:spcBef>
                <a:spcPts val="0"/>
              </a:spcBef>
              <a:spcAft>
                <a:spcPts val="0"/>
              </a:spcAft>
            </a:pPr>
            <a:r>
              <a:rPr sz="1400" spc="-11" dirty="0">
                <a:solidFill>
                  <a:srgbClr val="006747"/>
                </a:solidFill>
                <a:latin typeface="Calibri"/>
                <a:cs typeface="Calibri"/>
              </a:rPr>
              <a:t>Der</a:t>
            </a:r>
            <a:r>
              <a:rPr sz="1400" spc="54" dirty="0">
                <a:solidFill>
                  <a:srgbClr val="006747"/>
                </a:solidFill>
                <a:latin typeface="Calibri"/>
                <a:cs typeface="Calibri"/>
              </a:rPr>
              <a:t> </a:t>
            </a:r>
            <a:r>
              <a:rPr sz="1400" dirty="0">
                <a:solidFill>
                  <a:srgbClr val="006747"/>
                </a:solidFill>
                <a:latin typeface="Calibri"/>
                <a:cs typeface="Calibri"/>
              </a:rPr>
              <a:t>Ganztag schafft</a:t>
            </a:r>
            <a:r>
              <a:rPr sz="1400" spc="-52" dirty="0">
                <a:solidFill>
                  <a:srgbClr val="006747"/>
                </a:solidFill>
                <a:latin typeface="Calibri"/>
                <a:cs typeface="Calibri"/>
              </a:rPr>
              <a:t> </a:t>
            </a:r>
            <a:r>
              <a:rPr sz="1400" dirty="0">
                <a:solidFill>
                  <a:srgbClr val="006747"/>
                </a:solidFill>
                <a:latin typeface="Calibri"/>
                <a:cs typeface="Calibri"/>
              </a:rPr>
              <a:t>Kontinuität.</a:t>
            </a:r>
            <a:r>
              <a:rPr sz="1400" spc="-86" dirty="0">
                <a:solidFill>
                  <a:srgbClr val="006747"/>
                </a:solidFill>
                <a:latin typeface="Calibri"/>
                <a:cs typeface="Calibri"/>
              </a:rPr>
              <a:t> </a:t>
            </a:r>
            <a:endParaRPr lang="de-DE" sz="1400" spc="-86" dirty="0">
              <a:solidFill>
                <a:srgbClr val="006747"/>
              </a:solidFill>
              <a:latin typeface="Calibri"/>
              <a:cs typeface="Calibri"/>
            </a:endParaRPr>
          </a:p>
          <a:p>
            <a:pPr marL="0" marR="0">
              <a:spcBef>
                <a:spcPts val="0"/>
              </a:spcBef>
              <a:spcAft>
                <a:spcPts val="0"/>
              </a:spcAft>
            </a:pPr>
            <a:r>
              <a:rPr lang="de-DE" sz="1400" dirty="0">
                <a:solidFill>
                  <a:srgbClr val="006747"/>
                </a:solidFill>
                <a:latin typeface="Calibri"/>
                <a:cs typeface="Calibri"/>
              </a:rPr>
              <a:t>Es gibt </a:t>
            </a:r>
            <a:r>
              <a:rPr sz="1400" dirty="0">
                <a:solidFill>
                  <a:srgbClr val="006747"/>
                </a:solidFill>
                <a:latin typeface="Calibri"/>
                <a:cs typeface="Calibri"/>
              </a:rPr>
              <a:t>Zeit für</a:t>
            </a:r>
            <a:r>
              <a:rPr sz="1400" spc="-21" dirty="0">
                <a:solidFill>
                  <a:srgbClr val="006747"/>
                </a:solidFill>
                <a:latin typeface="Calibri"/>
                <a:cs typeface="Calibri"/>
              </a:rPr>
              <a:t> </a:t>
            </a:r>
            <a:r>
              <a:rPr sz="1400" dirty="0">
                <a:solidFill>
                  <a:srgbClr val="006747"/>
                </a:solidFill>
                <a:latin typeface="Calibri"/>
                <a:cs typeface="Calibri"/>
              </a:rPr>
              <a:t>gemeinsames</a:t>
            </a:r>
            <a:r>
              <a:rPr sz="1400" spc="-36" dirty="0">
                <a:solidFill>
                  <a:srgbClr val="006747"/>
                </a:solidFill>
                <a:latin typeface="Calibri"/>
                <a:cs typeface="Calibri"/>
              </a:rPr>
              <a:t> </a:t>
            </a:r>
            <a:r>
              <a:rPr sz="1400" spc="14" dirty="0">
                <a:solidFill>
                  <a:srgbClr val="006747"/>
                </a:solidFill>
                <a:latin typeface="Calibri"/>
                <a:cs typeface="Calibri"/>
              </a:rPr>
              <a:t>Essen,</a:t>
            </a:r>
            <a:r>
              <a:rPr sz="1400" spc="-91" dirty="0">
                <a:solidFill>
                  <a:srgbClr val="006747"/>
                </a:solidFill>
                <a:latin typeface="Calibri"/>
                <a:cs typeface="Calibri"/>
              </a:rPr>
              <a:t> </a:t>
            </a:r>
            <a:r>
              <a:rPr sz="1400" spc="12" dirty="0" err="1">
                <a:solidFill>
                  <a:srgbClr val="006747"/>
                </a:solidFill>
                <a:latin typeface="Calibri"/>
                <a:cs typeface="Calibri"/>
              </a:rPr>
              <a:t>Lesen</a:t>
            </a:r>
            <a:r>
              <a:rPr lang="de-DE" sz="1400" spc="12" dirty="0">
                <a:solidFill>
                  <a:srgbClr val="006747"/>
                </a:solidFill>
                <a:latin typeface="Calibri"/>
                <a:cs typeface="Calibri"/>
              </a:rPr>
              <a:t>,</a:t>
            </a:r>
            <a:r>
              <a:rPr sz="1400" spc="-20" dirty="0">
                <a:solidFill>
                  <a:srgbClr val="006747"/>
                </a:solidFill>
                <a:latin typeface="Calibri"/>
                <a:cs typeface="Calibri"/>
              </a:rPr>
              <a:t> </a:t>
            </a:r>
            <a:r>
              <a:rPr lang="de-DE" sz="1400" spc="-20" dirty="0">
                <a:solidFill>
                  <a:srgbClr val="006747"/>
                </a:solidFill>
                <a:latin typeface="Calibri"/>
                <a:cs typeface="Calibri"/>
              </a:rPr>
              <a:t>S</a:t>
            </a:r>
            <a:r>
              <a:rPr sz="1400" dirty="0" err="1">
                <a:solidFill>
                  <a:srgbClr val="006747"/>
                </a:solidFill>
                <a:latin typeface="Calibri"/>
                <a:cs typeface="Calibri"/>
              </a:rPr>
              <a:t>pielen</a:t>
            </a:r>
            <a:r>
              <a:rPr lang="de-DE" sz="1400" dirty="0">
                <a:solidFill>
                  <a:srgbClr val="006747"/>
                </a:solidFill>
                <a:latin typeface="Calibri"/>
                <a:cs typeface="Calibri"/>
              </a:rPr>
              <a:t> und mehr in der vertrauten Umgebung. Die Kinder erfahren </a:t>
            </a:r>
            <a:r>
              <a:rPr sz="1400" dirty="0" err="1">
                <a:solidFill>
                  <a:srgbClr val="006747"/>
                </a:solidFill>
                <a:latin typeface="Calibri"/>
                <a:cs typeface="Calibri"/>
              </a:rPr>
              <a:t>Sicherheit</a:t>
            </a:r>
            <a:r>
              <a:rPr sz="1400" spc="362" dirty="0">
                <a:solidFill>
                  <a:srgbClr val="006747"/>
                </a:solidFill>
                <a:latin typeface="Calibri"/>
                <a:cs typeface="Calibri"/>
              </a:rPr>
              <a:t> </a:t>
            </a:r>
            <a:r>
              <a:rPr sz="1400" spc="15" dirty="0">
                <a:solidFill>
                  <a:srgbClr val="006747"/>
                </a:solidFill>
                <a:latin typeface="Calibri"/>
                <a:cs typeface="Calibri"/>
              </a:rPr>
              <a:t>und</a:t>
            </a:r>
            <a:r>
              <a:rPr lang="de-DE" sz="1400" spc="15" dirty="0">
                <a:solidFill>
                  <a:srgbClr val="006747"/>
                </a:solidFill>
                <a:latin typeface="Calibri"/>
                <a:cs typeface="Calibri"/>
              </a:rPr>
              <a:t> </a:t>
            </a:r>
            <a:r>
              <a:rPr sz="1400" dirty="0" err="1">
                <a:solidFill>
                  <a:srgbClr val="006747"/>
                </a:solidFill>
                <a:latin typeface="Calibri"/>
                <a:cs typeface="Calibri"/>
              </a:rPr>
              <a:t>Geborgenhei</a:t>
            </a:r>
            <a:r>
              <a:rPr lang="de-DE" sz="1400" dirty="0">
                <a:solidFill>
                  <a:srgbClr val="006747"/>
                </a:solidFill>
                <a:latin typeface="Calibri"/>
                <a:cs typeface="Calibri"/>
              </a:rPr>
              <a:t>t. </a:t>
            </a:r>
            <a:endParaRPr sz="1400" dirty="0">
              <a:solidFill>
                <a:srgbClr val="006747"/>
              </a:solidFill>
              <a:latin typeface="Calibri"/>
              <a:cs typeface="Calibri"/>
            </a:endParaRPr>
          </a:p>
        </p:txBody>
      </p:sp>
      <p:sp>
        <p:nvSpPr>
          <p:cNvPr id="16" name="object 11"/>
          <p:cNvSpPr txBox="1"/>
          <p:nvPr/>
        </p:nvSpPr>
        <p:spPr>
          <a:xfrm>
            <a:off x="443328" y="4569774"/>
            <a:ext cx="3633584" cy="1090042"/>
          </a:xfrm>
          <a:prstGeom prst="rect">
            <a:avLst/>
          </a:prstGeom>
        </p:spPr>
        <p:txBody>
          <a:bodyPr vert="horz" wrap="square" lIns="0" tIns="0" rIns="0" bIns="0" rtlCol="0">
            <a:spAutoFit/>
          </a:bodyPr>
          <a:lstStyle/>
          <a:p>
            <a:pPr marL="0" marR="0">
              <a:spcBef>
                <a:spcPts val="0"/>
              </a:spcBef>
              <a:spcAft>
                <a:spcPts val="0"/>
              </a:spcAft>
            </a:pPr>
            <a:r>
              <a:rPr sz="1400" dirty="0" err="1">
                <a:solidFill>
                  <a:srgbClr val="006747"/>
                </a:solidFill>
                <a:latin typeface="Calibri"/>
                <a:cs typeface="Calibri"/>
              </a:rPr>
              <a:t>Angebote</a:t>
            </a:r>
            <a:r>
              <a:rPr sz="1400" spc="-33" dirty="0">
                <a:solidFill>
                  <a:srgbClr val="006747"/>
                </a:solidFill>
                <a:latin typeface="Calibri"/>
                <a:cs typeface="Calibri"/>
              </a:rPr>
              <a:t> </a:t>
            </a:r>
            <a:r>
              <a:rPr sz="1400" spc="-10" dirty="0">
                <a:solidFill>
                  <a:srgbClr val="006747"/>
                </a:solidFill>
                <a:latin typeface="Calibri"/>
                <a:cs typeface="Calibri"/>
              </a:rPr>
              <a:t>wie</a:t>
            </a:r>
            <a:r>
              <a:rPr sz="1400" spc="29" dirty="0">
                <a:solidFill>
                  <a:srgbClr val="006747"/>
                </a:solidFill>
                <a:latin typeface="Calibri"/>
                <a:cs typeface="Calibri"/>
              </a:rPr>
              <a:t> </a:t>
            </a:r>
            <a:r>
              <a:rPr sz="1400" spc="14" dirty="0">
                <a:solidFill>
                  <a:srgbClr val="006747"/>
                </a:solidFill>
                <a:latin typeface="Calibri"/>
                <a:cs typeface="Calibri"/>
              </a:rPr>
              <a:t>Kunst,</a:t>
            </a:r>
            <a:r>
              <a:rPr sz="1400" spc="-93" dirty="0">
                <a:solidFill>
                  <a:srgbClr val="006747"/>
                </a:solidFill>
                <a:latin typeface="Calibri"/>
                <a:cs typeface="Calibri"/>
              </a:rPr>
              <a:t> </a:t>
            </a:r>
            <a:r>
              <a:rPr sz="1400" spc="15" dirty="0">
                <a:solidFill>
                  <a:srgbClr val="006747"/>
                </a:solidFill>
                <a:latin typeface="Calibri"/>
                <a:cs typeface="Calibri"/>
              </a:rPr>
              <a:t>Musik,</a:t>
            </a:r>
            <a:r>
              <a:rPr lang="de-DE" sz="1400" spc="15" dirty="0">
                <a:solidFill>
                  <a:srgbClr val="006747"/>
                </a:solidFill>
                <a:latin typeface="Calibri"/>
                <a:cs typeface="Calibri"/>
              </a:rPr>
              <a:t> </a:t>
            </a:r>
            <a:r>
              <a:rPr sz="1400" dirty="0">
                <a:solidFill>
                  <a:srgbClr val="006747"/>
                </a:solidFill>
                <a:latin typeface="Calibri"/>
                <a:cs typeface="Calibri"/>
              </a:rPr>
              <a:t>Theater</a:t>
            </a:r>
            <a:r>
              <a:rPr sz="1400" spc="-79" dirty="0">
                <a:solidFill>
                  <a:srgbClr val="006747"/>
                </a:solidFill>
                <a:latin typeface="Calibri"/>
                <a:cs typeface="Calibri"/>
              </a:rPr>
              <a:t> </a:t>
            </a:r>
            <a:r>
              <a:rPr sz="1400" spc="10" dirty="0">
                <a:solidFill>
                  <a:srgbClr val="006747"/>
                </a:solidFill>
                <a:latin typeface="Calibri"/>
                <a:cs typeface="Calibri"/>
              </a:rPr>
              <a:t>oder</a:t>
            </a:r>
            <a:r>
              <a:rPr sz="1400" spc="-20" dirty="0">
                <a:solidFill>
                  <a:srgbClr val="006747"/>
                </a:solidFill>
                <a:latin typeface="Calibri"/>
                <a:cs typeface="Calibri"/>
              </a:rPr>
              <a:t> </a:t>
            </a:r>
            <a:r>
              <a:rPr sz="1400" dirty="0">
                <a:solidFill>
                  <a:srgbClr val="006747"/>
                </a:solidFill>
                <a:latin typeface="Calibri"/>
                <a:cs typeface="Calibri"/>
              </a:rPr>
              <a:t>Handwerk</a:t>
            </a:r>
            <a:r>
              <a:rPr sz="1400" spc="35" dirty="0">
                <a:solidFill>
                  <a:srgbClr val="006747"/>
                </a:solidFill>
                <a:latin typeface="Calibri"/>
                <a:cs typeface="Calibri"/>
              </a:rPr>
              <a:t> </a:t>
            </a:r>
            <a:r>
              <a:rPr sz="1400" spc="-15" dirty="0" err="1">
                <a:solidFill>
                  <a:srgbClr val="006747"/>
                </a:solidFill>
                <a:latin typeface="Calibri"/>
                <a:cs typeface="Calibri"/>
              </a:rPr>
              <a:t>fördern</a:t>
            </a:r>
            <a:r>
              <a:rPr sz="1400" spc="101" dirty="0">
                <a:solidFill>
                  <a:srgbClr val="006747"/>
                </a:solidFill>
                <a:latin typeface="Calibri"/>
                <a:cs typeface="Calibri"/>
              </a:rPr>
              <a:t> </a:t>
            </a:r>
            <a:r>
              <a:rPr sz="1400" spc="10" dirty="0">
                <a:solidFill>
                  <a:srgbClr val="006747"/>
                </a:solidFill>
                <a:latin typeface="Calibri"/>
                <a:cs typeface="Calibri"/>
              </a:rPr>
              <a:t>die</a:t>
            </a:r>
            <a:r>
              <a:rPr sz="1400" dirty="0">
                <a:solidFill>
                  <a:srgbClr val="006747"/>
                </a:solidFill>
                <a:latin typeface="Calibri"/>
                <a:cs typeface="Calibri"/>
              </a:rPr>
              <a:t> fantasievolle</a:t>
            </a:r>
            <a:r>
              <a:rPr sz="1400" spc="-98" dirty="0">
                <a:solidFill>
                  <a:srgbClr val="006747"/>
                </a:solidFill>
                <a:latin typeface="Calibri"/>
                <a:cs typeface="Calibri"/>
              </a:rPr>
              <a:t> </a:t>
            </a:r>
            <a:r>
              <a:rPr sz="1400" dirty="0" err="1">
                <a:solidFill>
                  <a:srgbClr val="006747"/>
                </a:solidFill>
                <a:latin typeface="Calibri"/>
                <a:cs typeface="Calibri"/>
              </a:rPr>
              <a:t>Seite</a:t>
            </a:r>
            <a:r>
              <a:rPr sz="1400" dirty="0">
                <a:solidFill>
                  <a:srgbClr val="006747"/>
                </a:solidFill>
                <a:latin typeface="Calibri"/>
                <a:cs typeface="Calibri"/>
              </a:rPr>
              <a:t> </a:t>
            </a:r>
            <a:r>
              <a:rPr lang="de-DE" sz="1400" dirty="0">
                <a:solidFill>
                  <a:srgbClr val="006747"/>
                </a:solidFill>
                <a:latin typeface="Calibri"/>
                <a:cs typeface="Calibri"/>
              </a:rPr>
              <a:t>der </a:t>
            </a:r>
            <a:r>
              <a:rPr sz="1400" dirty="0" err="1">
                <a:solidFill>
                  <a:srgbClr val="006747"/>
                </a:solidFill>
                <a:latin typeface="Calibri"/>
                <a:cs typeface="Calibri"/>
              </a:rPr>
              <a:t>Schülerinnen</a:t>
            </a:r>
            <a:r>
              <a:rPr sz="1400" spc="-34" dirty="0">
                <a:solidFill>
                  <a:srgbClr val="006747"/>
                </a:solidFill>
                <a:latin typeface="Calibri"/>
                <a:cs typeface="Calibri"/>
              </a:rPr>
              <a:t> </a:t>
            </a:r>
            <a:r>
              <a:rPr sz="1400" spc="15" dirty="0">
                <a:solidFill>
                  <a:srgbClr val="006747"/>
                </a:solidFill>
                <a:latin typeface="Calibri"/>
                <a:cs typeface="Calibri"/>
              </a:rPr>
              <a:t>und</a:t>
            </a:r>
            <a:r>
              <a:rPr sz="1400" spc="-49" dirty="0">
                <a:solidFill>
                  <a:srgbClr val="006747"/>
                </a:solidFill>
                <a:latin typeface="Calibri"/>
                <a:cs typeface="Calibri"/>
              </a:rPr>
              <a:t> </a:t>
            </a:r>
            <a:r>
              <a:rPr sz="1400" spc="-11" dirty="0">
                <a:solidFill>
                  <a:srgbClr val="006747"/>
                </a:solidFill>
                <a:latin typeface="Calibri"/>
                <a:cs typeface="Calibri"/>
              </a:rPr>
              <a:t>Schüler</a:t>
            </a:r>
            <a:r>
              <a:rPr sz="1400" dirty="0">
                <a:solidFill>
                  <a:srgbClr val="006747"/>
                </a:solidFill>
                <a:latin typeface="Calibri"/>
                <a:cs typeface="Calibri"/>
              </a:rPr>
              <a:t>,</a:t>
            </a:r>
            <a:r>
              <a:rPr sz="1400" spc="103" dirty="0">
                <a:solidFill>
                  <a:srgbClr val="006747"/>
                </a:solidFill>
                <a:latin typeface="Calibri"/>
                <a:cs typeface="Calibri"/>
              </a:rPr>
              <a:t> </a:t>
            </a:r>
            <a:r>
              <a:rPr sz="1400" dirty="0">
                <a:solidFill>
                  <a:srgbClr val="006747"/>
                </a:solidFill>
                <a:latin typeface="Calibri"/>
                <a:cs typeface="Calibri"/>
              </a:rPr>
              <a:t>lassen</a:t>
            </a:r>
            <a:r>
              <a:rPr sz="1400" spc="-29" dirty="0">
                <a:solidFill>
                  <a:srgbClr val="006747"/>
                </a:solidFill>
                <a:latin typeface="Calibri"/>
                <a:cs typeface="Calibri"/>
              </a:rPr>
              <a:t> </a:t>
            </a:r>
            <a:r>
              <a:rPr sz="1400" dirty="0">
                <a:solidFill>
                  <a:srgbClr val="006747"/>
                </a:solidFill>
                <a:latin typeface="Calibri"/>
                <a:cs typeface="Calibri"/>
              </a:rPr>
              <a:t>Raum</a:t>
            </a:r>
            <a:r>
              <a:rPr sz="1400" spc="83" dirty="0">
                <a:solidFill>
                  <a:srgbClr val="006747"/>
                </a:solidFill>
                <a:latin typeface="Calibri"/>
                <a:cs typeface="Calibri"/>
              </a:rPr>
              <a:t> </a:t>
            </a:r>
            <a:r>
              <a:rPr sz="1400" dirty="0">
                <a:solidFill>
                  <a:srgbClr val="006747"/>
                </a:solidFill>
                <a:latin typeface="Calibri"/>
                <a:cs typeface="Calibri"/>
              </a:rPr>
              <a:t>für</a:t>
            </a:r>
            <a:r>
              <a:rPr sz="1400" spc="-19" dirty="0">
                <a:solidFill>
                  <a:srgbClr val="006747"/>
                </a:solidFill>
                <a:latin typeface="Calibri"/>
                <a:cs typeface="Calibri"/>
              </a:rPr>
              <a:t> </a:t>
            </a:r>
            <a:r>
              <a:rPr sz="1400" dirty="0" err="1">
                <a:solidFill>
                  <a:srgbClr val="006747"/>
                </a:solidFill>
                <a:latin typeface="Calibri"/>
                <a:cs typeface="Calibri"/>
              </a:rPr>
              <a:t>Ausdruck</a:t>
            </a:r>
            <a:r>
              <a:rPr sz="1400" spc="-29" dirty="0">
                <a:solidFill>
                  <a:srgbClr val="006747"/>
                </a:solidFill>
                <a:latin typeface="Calibri"/>
                <a:cs typeface="Calibri"/>
              </a:rPr>
              <a:t> </a:t>
            </a:r>
            <a:r>
              <a:rPr sz="1400" spc="15" dirty="0">
                <a:solidFill>
                  <a:srgbClr val="006747"/>
                </a:solidFill>
                <a:latin typeface="Calibri"/>
                <a:cs typeface="Calibri"/>
              </a:rPr>
              <a:t>und</a:t>
            </a:r>
            <a:r>
              <a:rPr lang="de-DE" sz="1400" spc="15" dirty="0">
                <a:solidFill>
                  <a:srgbClr val="006747"/>
                </a:solidFill>
                <a:latin typeface="Calibri"/>
                <a:cs typeface="Calibri"/>
              </a:rPr>
              <a:t> </a:t>
            </a:r>
            <a:r>
              <a:rPr sz="1400" dirty="0" err="1">
                <a:solidFill>
                  <a:srgbClr val="006747"/>
                </a:solidFill>
                <a:latin typeface="Calibri"/>
                <a:cs typeface="Calibri"/>
              </a:rPr>
              <a:t>unterstützen</a:t>
            </a:r>
            <a:r>
              <a:rPr sz="1400" spc="-19" dirty="0">
                <a:solidFill>
                  <a:srgbClr val="006747"/>
                </a:solidFill>
                <a:latin typeface="Calibri"/>
                <a:cs typeface="Calibri"/>
              </a:rPr>
              <a:t> </a:t>
            </a:r>
            <a:r>
              <a:rPr sz="1400" spc="10" dirty="0">
                <a:solidFill>
                  <a:srgbClr val="006747"/>
                </a:solidFill>
                <a:latin typeface="Calibri"/>
                <a:cs typeface="Calibri"/>
              </a:rPr>
              <a:t>die</a:t>
            </a:r>
            <a:r>
              <a:rPr sz="1400" dirty="0">
                <a:solidFill>
                  <a:srgbClr val="006747"/>
                </a:solidFill>
                <a:latin typeface="Calibri"/>
                <a:cs typeface="Calibri"/>
              </a:rPr>
              <a:t> Entwicklung</a:t>
            </a:r>
            <a:r>
              <a:rPr sz="1400" spc="-122" dirty="0">
                <a:solidFill>
                  <a:srgbClr val="006747"/>
                </a:solidFill>
                <a:latin typeface="Calibri"/>
                <a:cs typeface="Calibri"/>
              </a:rPr>
              <a:t> </a:t>
            </a:r>
            <a:r>
              <a:rPr sz="1400" spc="10" dirty="0">
                <a:solidFill>
                  <a:srgbClr val="006747"/>
                </a:solidFill>
                <a:latin typeface="Calibri"/>
                <a:cs typeface="Calibri"/>
              </a:rPr>
              <a:t>neuer</a:t>
            </a:r>
            <a:r>
              <a:rPr sz="1400" spc="-21" dirty="0">
                <a:solidFill>
                  <a:srgbClr val="006747"/>
                </a:solidFill>
                <a:latin typeface="Calibri"/>
                <a:cs typeface="Calibri"/>
              </a:rPr>
              <a:t> </a:t>
            </a:r>
            <a:r>
              <a:rPr sz="1400" dirty="0">
                <a:solidFill>
                  <a:srgbClr val="006747"/>
                </a:solidFill>
                <a:latin typeface="Calibri"/>
                <a:cs typeface="Calibri"/>
              </a:rPr>
              <a:t>Fähigkeiten.</a:t>
            </a:r>
          </a:p>
        </p:txBody>
      </p:sp>
      <p:pic>
        <p:nvPicPr>
          <p:cNvPr id="5" name="Grafik 4">
            <a:extLst>
              <a:ext uri="{FF2B5EF4-FFF2-40B4-BE49-F238E27FC236}">
                <a16:creationId xmlns:a16="http://schemas.microsoft.com/office/drawing/2014/main" id="{2AB1F0F3-BDB7-CB5C-6AD5-D02B0639C11F}"/>
              </a:ext>
            </a:extLst>
          </p:cNvPr>
          <p:cNvPicPr>
            <a:picLocks noChangeAspect="1"/>
          </p:cNvPicPr>
          <p:nvPr/>
        </p:nvPicPr>
        <p:blipFill>
          <a:blip r:embed="rId3"/>
          <a:stretch>
            <a:fillRect/>
          </a:stretch>
        </p:blipFill>
        <p:spPr>
          <a:xfrm>
            <a:off x="395536" y="5949280"/>
            <a:ext cx="786452" cy="786452"/>
          </a:xfrm>
          <a:prstGeom prst="rect">
            <a:avLst/>
          </a:prstGeom>
        </p:spPr>
      </p:pic>
    </p:spTree>
    <p:extLst>
      <p:ext uri="{BB962C8B-B14F-4D97-AF65-F5344CB8AC3E}">
        <p14:creationId xmlns:p14="http://schemas.microsoft.com/office/powerpoint/2010/main" val="313567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E591AD4-854B-66FD-8A0E-9BA30DD55FC6}"/>
              </a:ext>
            </a:extLst>
          </p:cNvPr>
          <p:cNvSpPr>
            <a:spLocks noGrp="1"/>
          </p:cNvSpPr>
          <p:nvPr>
            <p:ph type="sldNum" sz="quarter" idx="12"/>
          </p:nvPr>
        </p:nvSpPr>
        <p:spPr/>
        <p:txBody>
          <a:bodyPr/>
          <a:lstStyle/>
          <a:p>
            <a:fld id="{35A913AA-FA23-4B07-8CB4-DCD455B4DE22}" type="slidenum">
              <a:rPr lang="de-DE" smtClean="0"/>
              <a:pPr/>
              <a:t>6</a:t>
            </a:fld>
            <a:endParaRPr lang="de-DE" dirty="0"/>
          </a:p>
        </p:txBody>
      </p:sp>
      <p:sp>
        <p:nvSpPr>
          <p:cNvPr id="4" name="Titel 3">
            <a:extLst>
              <a:ext uri="{FF2B5EF4-FFF2-40B4-BE49-F238E27FC236}">
                <a16:creationId xmlns:a16="http://schemas.microsoft.com/office/drawing/2014/main" id="{D530E84E-8AB3-2E6C-98C1-593FE95DBB31}"/>
              </a:ext>
            </a:extLst>
          </p:cNvPr>
          <p:cNvSpPr>
            <a:spLocks noGrp="1"/>
          </p:cNvSpPr>
          <p:nvPr>
            <p:ph type="title"/>
          </p:nvPr>
        </p:nvSpPr>
        <p:spPr>
          <a:xfrm>
            <a:off x="323528" y="332656"/>
            <a:ext cx="7992888" cy="819344"/>
          </a:xfrm>
        </p:spPr>
        <p:txBody>
          <a:bodyPr/>
          <a:lstStyle/>
          <a:p>
            <a:r>
              <a:rPr lang="de-DE" dirty="0"/>
              <a:t>Wie sieht ein Tag mit Betreuung aus?</a:t>
            </a:r>
          </a:p>
        </p:txBody>
      </p:sp>
      <p:pic>
        <p:nvPicPr>
          <p:cNvPr id="13" name="Grafik 12">
            <a:extLst>
              <a:ext uri="{FF2B5EF4-FFF2-40B4-BE49-F238E27FC236}">
                <a16:creationId xmlns:a16="http://schemas.microsoft.com/office/drawing/2014/main" id="{CFF5D9A9-A43F-E17B-3511-BDF0988237B1}"/>
              </a:ext>
            </a:extLst>
          </p:cNvPr>
          <p:cNvPicPr>
            <a:picLocks noChangeAspect="1"/>
          </p:cNvPicPr>
          <p:nvPr/>
        </p:nvPicPr>
        <p:blipFill>
          <a:blip r:embed="rId3"/>
          <a:stretch>
            <a:fillRect/>
          </a:stretch>
        </p:blipFill>
        <p:spPr>
          <a:xfrm>
            <a:off x="380446" y="5974252"/>
            <a:ext cx="786452" cy="786452"/>
          </a:xfrm>
          <a:prstGeom prst="rect">
            <a:avLst/>
          </a:prstGeom>
        </p:spPr>
      </p:pic>
      <p:graphicFrame>
        <p:nvGraphicFramePr>
          <p:cNvPr id="2" name="Tabelle 1">
            <a:extLst>
              <a:ext uri="{FF2B5EF4-FFF2-40B4-BE49-F238E27FC236}">
                <a16:creationId xmlns:a16="http://schemas.microsoft.com/office/drawing/2014/main" id="{831A6F43-BBFD-9F17-9CFC-7ADAED9D353E}"/>
              </a:ext>
            </a:extLst>
          </p:cNvPr>
          <p:cNvGraphicFramePr>
            <a:graphicFrameLocks noGrp="1"/>
          </p:cNvGraphicFramePr>
          <p:nvPr>
            <p:extLst>
              <p:ext uri="{D42A27DB-BD31-4B8C-83A1-F6EECF244321}">
                <p14:modId xmlns:p14="http://schemas.microsoft.com/office/powerpoint/2010/main" val="2821264510"/>
              </p:ext>
            </p:extLst>
          </p:nvPr>
        </p:nvGraphicFramePr>
        <p:xfrm>
          <a:off x="270020" y="1253619"/>
          <a:ext cx="8496943" cy="4602768"/>
        </p:xfrm>
        <a:graphic>
          <a:graphicData uri="http://schemas.openxmlformats.org/drawingml/2006/table">
            <a:tbl>
              <a:tblPr firstRow="1" bandRow="1">
                <a:tableStyleId>{5C22544A-7EE6-4342-B048-85BDC9FD1C3A}</a:tableStyleId>
              </a:tblPr>
              <a:tblGrid>
                <a:gridCol w="1479948">
                  <a:extLst>
                    <a:ext uri="{9D8B030D-6E8A-4147-A177-3AD203B41FA5}">
                      <a16:colId xmlns:a16="http://schemas.microsoft.com/office/drawing/2014/main" val="1658441331"/>
                    </a:ext>
                  </a:extLst>
                </a:gridCol>
                <a:gridCol w="1403399">
                  <a:extLst>
                    <a:ext uri="{9D8B030D-6E8A-4147-A177-3AD203B41FA5}">
                      <a16:colId xmlns:a16="http://schemas.microsoft.com/office/drawing/2014/main" val="3596461679"/>
                    </a:ext>
                  </a:extLst>
                </a:gridCol>
                <a:gridCol w="1403399">
                  <a:extLst>
                    <a:ext uri="{9D8B030D-6E8A-4147-A177-3AD203B41FA5}">
                      <a16:colId xmlns:a16="http://schemas.microsoft.com/office/drawing/2014/main" val="3059904643"/>
                    </a:ext>
                  </a:extLst>
                </a:gridCol>
                <a:gridCol w="1403399">
                  <a:extLst>
                    <a:ext uri="{9D8B030D-6E8A-4147-A177-3AD203B41FA5}">
                      <a16:colId xmlns:a16="http://schemas.microsoft.com/office/drawing/2014/main" val="2652307084"/>
                    </a:ext>
                  </a:extLst>
                </a:gridCol>
                <a:gridCol w="1403399">
                  <a:extLst>
                    <a:ext uri="{9D8B030D-6E8A-4147-A177-3AD203B41FA5}">
                      <a16:colId xmlns:a16="http://schemas.microsoft.com/office/drawing/2014/main" val="395100089"/>
                    </a:ext>
                  </a:extLst>
                </a:gridCol>
                <a:gridCol w="1403399">
                  <a:extLst>
                    <a:ext uri="{9D8B030D-6E8A-4147-A177-3AD203B41FA5}">
                      <a16:colId xmlns:a16="http://schemas.microsoft.com/office/drawing/2014/main" val="3304177456"/>
                    </a:ext>
                  </a:extLst>
                </a:gridCol>
              </a:tblGrid>
              <a:tr h="375816">
                <a:tc>
                  <a:txBody>
                    <a:bodyPr/>
                    <a:lstStyle/>
                    <a:p>
                      <a:r>
                        <a:rPr lang="de-DE" sz="1800" dirty="0"/>
                        <a:t>Zeit</a:t>
                      </a:r>
                    </a:p>
                  </a:txBody>
                  <a:tcPr/>
                </a:tc>
                <a:tc>
                  <a:txBody>
                    <a:bodyPr/>
                    <a:lstStyle/>
                    <a:p>
                      <a:r>
                        <a:rPr lang="de-DE" sz="1800" dirty="0"/>
                        <a:t>E1</a:t>
                      </a:r>
                    </a:p>
                  </a:txBody>
                  <a:tcPr/>
                </a:tc>
                <a:tc>
                  <a:txBody>
                    <a:bodyPr/>
                    <a:lstStyle/>
                    <a:p>
                      <a:r>
                        <a:rPr lang="de-DE" sz="1800" dirty="0"/>
                        <a:t>E2</a:t>
                      </a:r>
                    </a:p>
                  </a:txBody>
                  <a:tcPr/>
                </a:tc>
                <a:tc>
                  <a:txBody>
                    <a:bodyPr/>
                    <a:lstStyle/>
                    <a:p>
                      <a:r>
                        <a:rPr lang="de-DE" sz="1800" dirty="0"/>
                        <a:t>Jg. 2</a:t>
                      </a:r>
                    </a:p>
                  </a:txBody>
                  <a:tcPr/>
                </a:tc>
                <a:tc>
                  <a:txBody>
                    <a:bodyPr/>
                    <a:lstStyle/>
                    <a:p>
                      <a:r>
                        <a:rPr lang="de-DE" sz="1800" dirty="0"/>
                        <a:t>Jg. 3</a:t>
                      </a:r>
                    </a:p>
                  </a:txBody>
                  <a:tcPr/>
                </a:tc>
                <a:tc>
                  <a:txBody>
                    <a:bodyPr/>
                    <a:lstStyle/>
                    <a:p>
                      <a:r>
                        <a:rPr lang="de-DE" sz="1800" dirty="0"/>
                        <a:t>Jg. 4</a:t>
                      </a:r>
                    </a:p>
                  </a:txBody>
                  <a:tcPr/>
                </a:tc>
                <a:extLst>
                  <a:ext uri="{0D108BD9-81ED-4DB2-BD59-A6C34878D82A}">
                    <a16:rowId xmlns:a16="http://schemas.microsoft.com/office/drawing/2014/main" val="2894391423"/>
                  </a:ext>
                </a:extLst>
              </a:tr>
              <a:tr h="811876">
                <a:tc>
                  <a:txBody>
                    <a:bodyPr/>
                    <a:lstStyle/>
                    <a:p>
                      <a:pPr algn="ctr"/>
                      <a:r>
                        <a:rPr lang="de-DE" sz="1200" b="1" dirty="0"/>
                        <a:t>12.05 Uhr</a:t>
                      </a:r>
                    </a:p>
                  </a:txBody>
                  <a:tcPr anchor="ctr"/>
                </a:tc>
                <a:tc>
                  <a:txBody>
                    <a:bodyPr/>
                    <a:lstStyle/>
                    <a:p>
                      <a:pPr algn="ctr"/>
                      <a:r>
                        <a:rPr lang="de-DE" sz="1200" dirty="0"/>
                        <a:t>Unterrichtsende, Übergang in feste Gruppe</a:t>
                      </a:r>
                    </a:p>
                  </a:txBody>
                  <a:tcPr anchor="ctr"/>
                </a:tc>
                <a:tc>
                  <a:txBody>
                    <a:bodyPr/>
                    <a:lstStyle/>
                    <a:p>
                      <a:pPr algn="ctr"/>
                      <a:r>
                        <a:rPr lang="de-DE" sz="1200" dirty="0"/>
                        <a:t>Unterrichtsende, Übergang in feste Gruppe</a:t>
                      </a:r>
                    </a:p>
                  </a:txBody>
                  <a:tcPr anchor="ctr"/>
                </a:tc>
                <a:tc>
                  <a:txBody>
                    <a:bodyPr/>
                    <a:lstStyle/>
                    <a:p>
                      <a:pPr algn="ctr"/>
                      <a:r>
                        <a:rPr lang="de-DE" sz="1200" dirty="0"/>
                        <a:t>ggf. teilweise Unterrichtsende (teilweise 13 Uhr)</a:t>
                      </a:r>
                    </a:p>
                  </a:txBody>
                  <a:tcPr anchor="ctr"/>
                </a:tc>
                <a:tc>
                  <a:txBody>
                    <a:bodyPr/>
                    <a:lstStyle/>
                    <a:p>
                      <a:pPr algn="ctr"/>
                      <a:r>
                        <a:rPr lang="de-DE" sz="1200" dirty="0"/>
                        <a:t>Unterricht</a:t>
                      </a:r>
                    </a:p>
                  </a:txBody>
                  <a:tcPr anchor="ctr"/>
                </a:tc>
                <a:tc>
                  <a:txBody>
                    <a:bodyPr/>
                    <a:lstStyle/>
                    <a:p>
                      <a:pPr algn="ctr"/>
                      <a:r>
                        <a:rPr lang="de-DE" sz="1200" dirty="0"/>
                        <a:t>Unterricht</a:t>
                      </a:r>
                    </a:p>
                  </a:txBody>
                  <a:tcPr anchor="ctr"/>
                </a:tc>
                <a:extLst>
                  <a:ext uri="{0D108BD9-81ED-4DB2-BD59-A6C34878D82A}">
                    <a16:rowId xmlns:a16="http://schemas.microsoft.com/office/drawing/2014/main" val="441042078"/>
                  </a:ext>
                </a:extLst>
              </a:tr>
              <a:tr h="822960">
                <a:tc>
                  <a:txBody>
                    <a:bodyPr/>
                    <a:lstStyle/>
                    <a:p>
                      <a:pPr algn="ctr"/>
                      <a:r>
                        <a:rPr lang="de-DE" sz="1200" b="1" dirty="0"/>
                        <a:t>12.50 Uhr</a:t>
                      </a:r>
                    </a:p>
                  </a:txBody>
                  <a:tcPr anchor="ctr"/>
                </a:tc>
                <a:tc>
                  <a:txBody>
                    <a:bodyPr/>
                    <a:lstStyle/>
                    <a:p>
                      <a:pPr algn="ctr"/>
                      <a:endParaRPr lang="de-DE" sz="1200" dirty="0"/>
                    </a:p>
                  </a:txBody>
                  <a:tcPr anchor="ctr"/>
                </a:tc>
                <a:tc>
                  <a:txBody>
                    <a:bodyPr/>
                    <a:lstStyle/>
                    <a:p>
                      <a:pPr algn="ctr"/>
                      <a:endParaRPr lang="de-DE" sz="1200" dirty="0"/>
                    </a:p>
                  </a:txBody>
                  <a:tcPr anchor="ctr"/>
                </a:tc>
                <a:tc>
                  <a:txBody>
                    <a:bodyPr/>
                    <a:lstStyle/>
                    <a:p>
                      <a:pPr algn="ctr"/>
                      <a:r>
                        <a:rPr lang="de-DE" sz="1200" dirty="0"/>
                        <a:t>teilweise Unterrichtsende, Übergang in feste Gruppe</a:t>
                      </a:r>
                    </a:p>
                  </a:txBody>
                  <a:tcPr anchor="ctr"/>
                </a:tc>
                <a:tc gridSpan="2">
                  <a:txBody>
                    <a:bodyPr/>
                    <a:lstStyle/>
                    <a:p>
                      <a:pPr algn="ctr"/>
                      <a:r>
                        <a:rPr lang="de-DE" sz="1200" dirty="0"/>
                        <a:t>Unterrichtsende, Übergang in teiloffene Gruppen</a:t>
                      </a:r>
                    </a:p>
                  </a:txBody>
                  <a:tcPr marT="41564" marB="41564" anchor="ctr"/>
                </a:tc>
                <a:tc hMerge="1">
                  <a:txBody>
                    <a:bodyPr/>
                    <a:lstStyle/>
                    <a:p>
                      <a:endParaRPr dirty="0"/>
                    </a:p>
                  </a:txBody>
                  <a:tcPr anchor="ctr"/>
                </a:tc>
                <a:extLst>
                  <a:ext uri="{0D108BD9-81ED-4DB2-BD59-A6C34878D82A}">
                    <a16:rowId xmlns:a16="http://schemas.microsoft.com/office/drawing/2014/main" val="2557002294"/>
                  </a:ext>
                </a:extLst>
              </a:tr>
              <a:tr h="557566">
                <a:tc>
                  <a:txBody>
                    <a:bodyPr/>
                    <a:lstStyle/>
                    <a:p>
                      <a:pPr algn="ctr"/>
                      <a:r>
                        <a:rPr lang="de-DE" sz="1200" b="1" dirty="0"/>
                        <a:t>12.05 Uhr bis 13.45 Uhr</a:t>
                      </a:r>
                    </a:p>
                  </a:txBody>
                  <a:tcPr anchor="ctr"/>
                </a:tc>
                <a:tc gridSpan="5">
                  <a:txBody>
                    <a:bodyPr/>
                    <a:lstStyle/>
                    <a:p>
                      <a:pPr algn="ctr"/>
                      <a:r>
                        <a:rPr lang="de-DE" sz="1200" dirty="0"/>
                        <a:t>Mittagspause: Mensazeit, Pause drinnen und/oder draußen</a:t>
                      </a:r>
                    </a:p>
                  </a:txBody>
                  <a:tcPr marT="41564" marB="41564" anchor="ctr"/>
                </a:tc>
                <a:tc hMerge="1">
                  <a:txBody>
                    <a:bodyPr/>
                    <a:lstStyle/>
                    <a:p>
                      <a:pPr algn="ctr"/>
                      <a:endParaRPr lang="de-DE" sz="1200" dirty="0"/>
                    </a:p>
                  </a:txBody>
                  <a:tcPr anchor="ctr"/>
                </a:tc>
                <a:tc hMerge="1">
                  <a:txBody>
                    <a:bodyPr/>
                    <a:lstStyle/>
                    <a:p>
                      <a:pPr algn="ctr"/>
                      <a:endParaRPr lang="de-DE" sz="1200" dirty="0"/>
                    </a:p>
                  </a:txBody>
                  <a:tcPr anchor="ctr"/>
                </a:tc>
                <a:tc hMerge="1">
                  <a:txBody>
                    <a:bodyPr/>
                    <a:lstStyle/>
                    <a:p>
                      <a:pPr algn="ctr"/>
                      <a:endParaRPr lang="de-DE" sz="1200" dirty="0"/>
                    </a:p>
                  </a:txBody>
                  <a:tcPr anchor="ctr"/>
                </a:tc>
                <a:tc hMerge="1">
                  <a:txBody>
                    <a:bodyPr/>
                    <a:lstStyle/>
                    <a:p>
                      <a:pPr algn="ctr"/>
                      <a:endParaRPr lang="de-DE" sz="1200" dirty="0"/>
                    </a:p>
                  </a:txBody>
                  <a:tcPr anchor="ctr"/>
                </a:tc>
                <a:extLst>
                  <a:ext uri="{0D108BD9-81ED-4DB2-BD59-A6C34878D82A}">
                    <a16:rowId xmlns:a16="http://schemas.microsoft.com/office/drawing/2014/main" val="248451689"/>
                  </a:ext>
                </a:extLst>
              </a:tr>
              <a:tr h="648072">
                <a:tc>
                  <a:txBody>
                    <a:bodyPr/>
                    <a:lstStyle/>
                    <a:p>
                      <a:pPr algn="ctr"/>
                      <a:r>
                        <a:rPr lang="de-DE" sz="1200" b="1" dirty="0"/>
                        <a:t>13.45 Uhr bis 14.30 Uhr</a:t>
                      </a:r>
                    </a:p>
                  </a:txBody>
                  <a:tcPr anchor="ctr"/>
                </a:tc>
                <a:tc>
                  <a:txBody>
                    <a:bodyPr/>
                    <a:lstStyle/>
                    <a:p>
                      <a:pPr algn="ctr"/>
                      <a:r>
                        <a:rPr lang="de-DE" sz="1200" dirty="0"/>
                        <a:t>Projektzeit im Jahrgang</a:t>
                      </a:r>
                    </a:p>
                  </a:txBody>
                  <a:tcPr anchor="ctr"/>
                </a:tc>
                <a:tc>
                  <a:txBody>
                    <a:bodyPr/>
                    <a:lstStyle/>
                    <a:p>
                      <a:pPr algn="ctr"/>
                      <a:r>
                        <a:rPr lang="de-DE" sz="1200" dirty="0"/>
                        <a:t>Übungszeit / 1x wöchentlich AG (Montag)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Übungszeit / 1x wöchentlich AG (Dienstag)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Übungszeit / 1x wöchentlich AG (Mittwoch)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Übungszeit / 1x wöchentlich AG (Donnerstag)</a:t>
                      </a:r>
                    </a:p>
                  </a:txBody>
                  <a:tcPr anchor="ctr"/>
                </a:tc>
                <a:extLst>
                  <a:ext uri="{0D108BD9-81ED-4DB2-BD59-A6C34878D82A}">
                    <a16:rowId xmlns:a16="http://schemas.microsoft.com/office/drawing/2014/main" val="966111451"/>
                  </a:ext>
                </a:extLst>
              </a:tr>
              <a:tr h="432048">
                <a:tc>
                  <a:txBody>
                    <a:bodyPr/>
                    <a:lstStyle/>
                    <a:p>
                      <a:pPr algn="ctr"/>
                      <a:r>
                        <a:rPr lang="de-DE" sz="1200" b="1" dirty="0"/>
                        <a:t>14.30 Uhr</a:t>
                      </a:r>
                    </a:p>
                  </a:txBody>
                  <a:tcPr anchor="ctr"/>
                </a:tc>
                <a:tc gridSpan="5">
                  <a:txBody>
                    <a:bodyPr/>
                    <a:lstStyle/>
                    <a:p>
                      <a:pPr algn="ctr"/>
                      <a:r>
                        <a:rPr lang="de-DE" sz="1200" dirty="0"/>
                        <a:t>Möglichkeit der Abholung (vorherige Abmeldung halbjährlich nötig – Formular)</a:t>
                      </a:r>
                    </a:p>
                  </a:txBody>
                  <a:tcPr marT="41564" marB="41564" anchor="ctr"/>
                </a:tc>
                <a:tc hMerge="1">
                  <a:txBody>
                    <a:bodyPr/>
                    <a:lstStyle/>
                    <a:p>
                      <a:pPr algn="ctr"/>
                      <a:endParaRPr lang="de-DE" sz="1200" dirty="0"/>
                    </a:p>
                  </a:txBody>
                  <a:tcPr anchor="ctr"/>
                </a:tc>
                <a:tc hMerge="1">
                  <a:txBody>
                    <a:bodyPr/>
                    <a:lstStyle/>
                    <a:p>
                      <a:pPr algn="ctr"/>
                      <a:endParaRPr lang="de-DE" sz="1200" dirty="0"/>
                    </a:p>
                  </a:txBody>
                  <a:tcPr anchor="ctr"/>
                </a:tc>
                <a:tc hMerge="1">
                  <a:txBody>
                    <a:bodyPr/>
                    <a:lstStyle/>
                    <a:p>
                      <a:pPr algn="ctr"/>
                      <a:endParaRPr lang="de-DE" sz="1200" dirty="0"/>
                    </a:p>
                  </a:txBody>
                  <a:tcPr anchor="ctr"/>
                </a:tc>
                <a:tc hMerge="1">
                  <a:txBody>
                    <a:bodyPr/>
                    <a:lstStyle/>
                    <a:p>
                      <a:pPr algn="ctr"/>
                      <a:endParaRPr lang="de-DE" sz="1200" dirty="0"/>
                    </a:p>
                  </a:txBody>
                  <a:tcPr anchor="ctr"/>
                </a:tc>
                <a:extLst>
                  <a:ext uri="{0D108BD9-81ED-4DB2-BD59-A6C34878D82A}">
                    <a16:rowId xmlns:a16="http://schemas.microsoft.com/office/drawing/2014/main" val="341466599"/>
                  </a:ext>
                </a:extLst>
              </a:tr>
              <a:tr h="477215">
                <a:tc>
                  <a:txBody>
                    <a:bodyPr/>
                    <a:lstStyle/>
                    <a:p>
                      <a:pPr algn="ctr"/>
                      <a:r>
                        <a:rPr lang="de-DE" sz="1200" b="1" dirty="0"/>
                        <a:t>14.30 Uhr bis 15.00 Uhr</a:t>
                      </a:r>
                    </a:p>
                  </a:txBody>
                  <a:tcPr anchor="ctr"/>
                </a:tc>
                <a:tc gridSpan="5">
                  <a:txBody>
                    <a:bodyPr/>
                    <a:lstStyle/>
                    <a:p>
                      <a:pPr algn="ctr"/>
                      <a:r>
                        <a:rPr lang="de-DE" sz="1200" dirty="0"/>
                        <a:t>Freie Spielzeit drinnen oder draußen, 15 Uhr: Ende Module 1 und 3</a:t>
                      </a:r>
                    </a:p>
                  </a:txBody>
                  <a:tcPr marT="41564" marB="41564"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38037177"/>
                  </a:ext>
                </a:extLst>
              </a:tr>
              <a:tr h="477215">
                <a:tc>
                  <a:txBody>
                    <a:bodyPr/>
                    <a:lstStyle/>
                    <a:p>
                      <a:pPr algn="ctr"/>
                      <a:r>
                        <a:rPr lang="de-DE" sz="1200" b="1" dirty="0"/>
                        <a:t>15.00 Uhr bis 17.00 Uhr</a:t>
                      </a:r>
                    </a:p>
                  </a:txBody>
                  <a:tcPr anchor="ctr"/>
                </a:tc>
                <a:tc gridSpan="5">
                  <a:txBody>
                    <a:bodyPr/>
                    <a:lstStyle/>
                    <a:p>
                      <a:pPr algn="ctr"/>
                      <a:r>
                        <a:rPr lang="de-DE" sz="1200" dirty="0"/>
                        <a:t>Module 2 und 4 (mit flexibler Abholung)</a:t>
                      </a:r>
                    </a:p>
                  </a:txBody>
                  <a:tcPr marT="41564" marB="41564"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18530028"/>
                  </a:ext>
                </a:extLst>
              </a:tr>
            </a:tbl>
          </a:graphicData>
        </a:graphic>
      </p:graphicFrame>
      <p:sp>
        <p:nvSpPr>
          <p:cNvPr id="19" name="Textfeld 18">
            <a:extLst>
              <a:ext uri="{FF2B5EF4-FFF2-40B4-BE49-F238E27FC236}">
                <a16:creationId xmlns:a16="http://schemas.microsoft.com/office/drawing/2014/main" id="{AE560407-1BC5-BA26-D53A-0F89362E377B}"/>
              </a:ext>
            </a:extLst>
          </p:cNvPr>
          <p:cNvSpPr txBox="1"/>
          <p:nvPr/>
        </p:nvSpPr>
        <p:spPr>
          <a:xfrm>
            <a:off x="1619672" y="6052573"/>
            <a:ext cx="523003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200" b="1" dirty="0"/>
              <a:t>Ergänzende Informationen finden Sie auf den nachfolgenden Seiten. </a:t>
            </a:r>
          </a:p>
        </p:txBody>
      </p:sp>
    </p:spTree>
    <p:extLst>
      <p:ext uri="{BB962C8B-B14F-4D97-AF65-F5344CB8AC3E}">
        <p14:creationId xmlns:p14="http://schemas.microsoft.com/office/powerpoint/2010/main" val="426257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E2D38-83C1-6F43-FA18-02B420748113}"/>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E2B4841-6AEE-6ED9-D27E-11D03A8448EF}"/>
              </a:ext>
            </a:extLst>
          </p:cNvPr>
          <p:cNvSpPr>
            <a:spLocks noGrp="1"/>
          </p:cNvSpPr>
          <p:nvPr>
            <p:ph type="sldNum" sz="quarter" idx="12"/>
          </p:nvPr>
        </p:nvSpPr>
        <p:spPr/>
        <p:txBody>
          <a:bodyPr/>
          <a:lstStyle/>
          <a:p>
            <a:fld id="{35A913AA-FA23-4B07-8CB4-DCD455B4DE22}" type="slidenum">
              <a:rPr lang="de-DE" smtClean="0"/>
              <a:pPr/>
              <a:t>7</a:t>
            </a:fld>
            <a:endParaRPr lang="de-DE" dirty="0"/>
          </a:p>
        </p:txBody>
      </p:sp>
      <p:sp>
        <p:nvSpPr>
          <p:cNvPr id="4" name="Titel 3">
            <a:extLst>
              <a:ext uri="{FF2B5EF4-FFF2-40B4-BE49-F238E27FC236}">
                <a16:creationId xmlns:a16="http://schemas.microsoft.com/office/drawing/2014/main" id="{D561F47B-EE85-C87C-00AA-432B075BBD5E}"/>
              </a:ext>
            </a:extLst>
          </p:cNvPr>
          <p:cNvSpPr>
            <a:spLocks noGrp="1"/>
          </p:cNvSpPr>
          <p:nvPr>
            <p:ph type="title"/>
          </p:nvPr>
        </p:nvSpPr>
        <p:spPr>
          <a:xfrm>
            <a:off x="323528" y="332656"/>
            <a:ext cx="8208912" cy="819344"/>
          </a:xfrm>
        </p:spPr>
        <p:txBody>
          <a:bodyPr/>
          <a:lstStyle/>
          <a:p>
            <a:r>
              <a:rPr lang="de-DE" sz="1800" dirty="0"/>
              <a:t>Wie sieht ein Tag mit Betreuung aus? Ergänzende Informationen (1)</a:t>
            </a:r>
          </a:p>
        </p:txBody>
      </p:sp>
      <p:pic>
        <p:nvPicPr>
          <p:cNvPr id="13" name="Grafik 12">
            <a:extLst>
              <a:ext uri="{FF2B5EF4-FFF2-40B4-BE49-F238E27FC236}">
                <a16:creationId xmlns:a16="http://schemas.microsoft.com/office/drawing/2014/main" id="{277C20F5-8129-4E60-024B-A6B92BB0FB31}"/>
              </a:ext>
            </a:extLst>
          </p:cNvPr>
          <p:cNvPicPr>
            <a:picLocks noChangeAspect="1"/>
          </p:cNvPicPr>
          <p:nvPr/>
        </p:nvPicPr>
        <p:blipFill>
          <a:blip r:embed="rId3"/>
          <a:stretch>
            <a:fillRect/>
          </a:stretch>
        </p:blipFill>
        <p:spPr>
          <a:xfrm>
            <a:off x="449239" y="5925958"/>
            <a:ext cx="648072" cy="648072"/>
          </a:xfrm>
          <a:prstGeom prst="rect">
            <a:avLst/>
          </a:prstGeom>
        </p:spPr>
      </p:pic>
      <p:sp>
        <p:nvSpPr>
          <p:cNvPr id="19" name="Textfeld 18">
            <a:extLst>
              <a:ext uri="{FF2B5EF4-FFF2-40B4-BE49-F238E27FC236}">
                <a16:creationId xmlns:a16="http://schemas.microsoft.com/office/drawing/2014/main" id="{3DC37F4F-21F2-9773-1647-957891939C5C}"/>
              </a:ext>
            </a:extLst>
          </p:cNvPr>
          <p:cNvSpPr txBox="1"/>
          <p:nvPr/>
        </p:nvSpPr>
        <p:spPr>
          <a:xfrm>
            <a:off x="323528" y="1329965"/>
            <a:ext cx="8424936" cy="5370701"/>
          </a:xfrm>
          <a:prstGeom prst="rect">
            <a:avLst/>
          </a:prstGeom>
          <a:noFill/>
        </p:spPr>
        <p:txBody>
          <a:bodyPr wrap="square" rtlCol="0">
            <a:spAutoFit/>
          </a:bodyPr>
          <a:lstStyle/>
          <a:p>
            <a:pPr marL="171450" indent="-171450">
              <a:buFont typeface="Arial" panose="020B0604020202020204" pitchFamily="34" charset="0"/>
              <a:buChar char="•"/>
            </a:pPr>
            <a:r>
              <a:rPr lang="de-DE" sz="1400" b="1" dirty="0"/>
              <a:t>Feste Gruppen und teiloffene Gruppen</a:t>
            </a:r>
          </a:p>
          <a:p>
            <a:pPr marL="628650" lvl="1" indent="-171450">
              <a:buFont typeface="Arial" panose="020B0604020202020204" pitchFamily="34" charset="0"/>
              <a:buChar char="•"/>
            </a:pPr>
            <a:r>
              <a:rPr lang="de-DE" sz="1200" dirty="0"/>
              <a:t>Die Jahrgänge E1, E2 und 2 werden in festen Gruppen betreut. Sie melden sich direkt nach Unterrichtsende bei ihrer festen Betreuungskraft an. Trotz fester Gruppen und zugehörigem Raum ist ein Öffnen der Räume und ein Vermischen der Kinder im Laufe der Betreuung an einigen Stellen sinnvoll und erwünscht (siehe Pausen, Projektzeit, AGs).</a:t>
            </a:r>
          </a:p>
          <a:p>
            <a:pPr marL="628650" lvl="1" indent="-171450">
              <a:buFont typeface="Arial" panose="020B0604020202020204" pitchFamily="34" charset="0"/>
              <a:buChar char="•"/>
            </a:pPr>
            <a:r>
              <a:rPr lang="de-DE" sz="1200" dirty="0"/>
              <a:t>Die Jahrgänge 3 und 4 werden in teiloffenen Gruppen betreut. Auch sie melden sich in festen Räumen mit fester Betreuungskraft an, können aber von Beginn an je nach Wunsch die für sie festgelegten Räume individuell nutzen.</a:t>
            </a:r>
          </a:p>
          <a:p>
            <a:pPr marL="628650" lvl="1" indent="-171450">
              <a:buFont typeface="Arial" panose="020B0604020202020204" pitchFamily="34" charset="0"/>
              <a:buChar char="•"/>
            </a:pPr>
            <a:r>
              <a:rPr lang="de-DE" sz="1200" dirty="0"/>
              <a:t>Übungszeiten finden ausschließlich in der festgelegten, jahrgangsinternen Gruppe statt, es wird nicht gemischt. </a:t>
            </a:r>
          </a:p>
          <a:p>
            <a:pPr lvl="1"/>
            <a:endParaRPr lang="de-DE" sz="1400" dirty="0"/>
          </a:p>
          <a:p>
            <a:pPr marL="171450" indent="-171450">
              <a:buFont typeface="Arial" panose="020B0604020202020204" pitchFamily="34" charset="0"/>
              <a:buChar char="•"/>
            </a:pPr>
            <a:r>
              <a:rPr lang="de-DE" sz="1400" b="1" dirty="0"/>
              <a:t>Mensazeit</a:t>
            </a:r>
          </a:p>
          <a:p>
            <a:pPr marL="628650" lvl="1" indent="-171450">
              <a:buFont typeface="Arial" panose="020B0604020202020204" pitchFamily="34" charset="0"/>
              <a:buChar char="•"/>
            </a:pPr>
            <a:r>
              <a:rPr lang="de-DE" sz="1200" dirty="0"/>
              <a:t>Die Kinder gehen mit ihren festen Gruppen und nach Jahrgängen gestaffelt in die Mensa. E1, E2 und Jg. 2 haben etwa 40-45 Minuten zur Verfügung, Jg. 3 und 4 etwa 35 Minuten. </a:t>
            </a:r>
          </a:p>
          <a:p>
            <a:endParaRPr lang="de-DE" sz="1200" dirty="0"/>
          </a:p>
          <a:p>
            <a:pPr marL="171450" indent="-171450">
              <a:buFont typeface="Arial" panose="020B0604020202020204" pitchFamily="34" charset="0"/>
              <a:buChar char="•"/>
            </a:pPr>
            <a:r>
              <a:rPr lang="de-DE" sz="1400" b="1" dirty="0"/>
              <a:t>Mittagspause</a:t>
            </a:r>
          </a:p>
          <a:p>
            <a:pPr marL="628650" lvl="1" indent="-171450">
              <a:buFont typeface="Arial" panose="020B0604020202020204" pitchFamily="34" charset="0"/>
              <a:buChar char="•"/>
            </a:pPr>
            <a:r>
              <a:rPr lang="de-DE" sz="1200" dirty="0"/>
              <a:t>Die Pausen werden gruppen-/jahrgangsintern oder nach Absprache festgelegt. Es steht ausreichend Zeit zur Verfügung. In der Regel können die Kinder wählen: Bewegung und große Gruppen draußen oder Ruhe und kleinere Gruppen drinnen. </a:t>
            </a:r>
          </a:p>
          <a:p>
            <a:endParaRPr lang="de-DE" sz="1200" dirty="0"/>
          </a:p>
          <a:p>
            <a:pPr marL="171450" indent="-171450">
              <a:buFont typeface="Arial" panose="020B0604020202020204" pitchFamily="34" charset="0"/>
              <a:buChar char="•"/>
            </a:pPr>
            <a:r>
              <a:rPr lang="de-DE" sz="1400" b="1" dirty="0"/>
              <a:t>Projektzeit im Jahrgang E1</a:t>
            </a:r>
          </a:p>
          <a:p>
            <a:pPr marL="628650" lvl="1" indent="-171450">
              <a:buFont typeface="Arial" panose="020B0604020202020204" pitchFamily="34" charset="0"/>
              <a:buChar char="•"/>
            </a:pPr>
            <a:r>
              <a:rPr lang="de-DE" sz="1200" dirty="0"/>
              <a:t>Diese kann folgende Elemente beinhalten: </a:t>
            </a:r>
          </a:p>
          <a:p>
            <a:pPr marL="1085850" lvl="2" indent="-171450">
              <a:buFont typeface="Arial" panose="020B0604020202020204" pitchFamily="34" charset="0"/>
              <a:buChar char="•"/>
            </a:pPr>
            <a:r>
              <a:rPr lang="de-DE" sz="1200" dirty="0"/>
              <a:t>Spielzeit in der festen Gruppe</a:t>
            </a:r>
          </a:p>
          <a:p>
            <a:pPr marL="1085850" lvl="2" indent="-171450">
              <a:buFont typeface="Arial" panose="020B0604020202020204" pitchFamily="34" charset="0"/>
              <a:buChar char="•"/>
            </a:pPr>
            <a:r>
              <a:rPr lang="de-DE" sz="1200" dirty="0"/>
              <a:t>freie Wahlmöglichkeiten im E1-Flur, etwa basteln, spielen, bauen, Bewegungsraum, </a:t>
            </a:r>
            <a:r>
              <a:rPr lang="de-DE" sz="1200" dirty="0" err="1"/>
              <a:t>Buchecke</a:t>
            </a:r>
            <a:r>
              <a:rPr lang="de-DE" sz="1200" dirty="0"/>
              <a:t> etc.</a:t>
            </a:r>
          </a:p>
          <a:p>
            <a:pPr marL="1085850" lvl="2" indent="-171450">
              <a:buFont typeface="Arial" panose="020B0604020202020204" pitchFamily="34" charset="0"/>
              <a:buChar char="•"/>
            </a:pPr>
            <a:r>
              <a:rPr lang="de-DE" sz="1200" dirty="0"/>
              <a:t>angeleitete spielerische Angebote passend zum Unterrichtsvormittag</a:t>
            </a:r>
          </a:p>
          <a:p>
            <a:pPr marL="1085850" lvl="2" indent="-171450">
              <a:buFont typeface="Arial" panose="020B0604020202020204" pitchFamily="34" charset="0"/>
              <a:buChar char="•"/>
            </a:pPr>
            <a:r>
              <a:rPr lang="de-DE" sz="1200" dirty="0"/>
              <a:t>im 2. Halbjahr kleinere Projekte in den festen Gruppen je nach Schwerpunkt, z.B. Ernährung, Kunst, Musik usw.</a:t>
            </a:r>
          </a:p>
          <a:p>
            <a:pPr marL="171450" indent="-171450">
              <a:buFont typeface="Arial" panose="020B0604020202020204" pitchFamily="34" charset="0"/>
              <a:buChar char="•"/>
            </a:pPr>
            <a:endParaRPr lang="de-DE" sz="1000" dirty="0"/>
          </a:p>
          <a:p>
            <a:endParaRPr lang="de-DE" sz="1100" dirty="0"/>
          </a:p>
        </p:txBody>
      </p:sp>
    </p:spTree>
    <p:extLst>
      <p:ext uri="{BB962C8B-B14F-4D97-AF65-F5344CB8AC3E}">
        <p14:creationId xmlns:p14="http://schemas.microsoft.com/office/powerpoint/2010/main" val="182457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2EDFE-8901-778E-3CA2-0183B69EA985}"/>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F8663D1-5B73-2F39-64B2-9267489FE77A}"/>
              </a:ext>
            </a:extLst>
          </p:cNvPr>
          <p:cNvSpPr>
            <a:spLocks noGrp="1"/>
          </p:cNvSpPr>
          <p:nvPr>
            <p:ph type="sldNum" sz="quarter" idx="12"/>
          </p:nvPr>
        </p:nvSpPr>
        <p:spPr/>
        <p:txBody>
          <a:bodyPr/>
          <a:lstStyle/>
          <a:p>
            <a:fld id="{35A913AA-FA23-4B07-8CB4-DCD455B4DE22}" type="slidenum">
              <a:rPr lang="de-DE" smtClean="0"/>
              <a:pPr/>
              <a:t>8</a:t>
            </a:fld>
            <a:endParaRPr lang="de-DE" dirty="0"/>
          </a:p>
        </p:txBody>
      </p:sp>
      <p:sp>
        <p:nvSpPr>
          <p:cNvPr id="4" name="Titel 3">
            <a:extLst>
              <a:ext uri="{FF2B5EF4-FFF2-40B4-BE49-F238E27FC236}">
                <a16:creationId xmlns:a16="http://schemas.microsoft.com/office/drawing/2014/main" id="{7AE94E20-0D33-2BFB-C233-1948582FD9F7}"/>
              </a:ext>
            </a:extLst>
          </p:cNvPr>
          <p:cNvSpPr>
            <a:spLocks noGrp="1"/>
          </p:cNvSpPr>
          <p:nvPr>
            <p:ph type="title"/>
          </p:nvPr>
        </p:nvSpPr>
        <p:spPr>
          <a:xfrm>
            <a:off x="323528" y="332656"/>
            <a:ext cx="8208912" cy="819344"/>
          </a:xfrm>
        </p:spPr>
        <p:txBody>
          <a:bodyPr/>
          <a:lstStyle/>
          <a:p>
            <a:r>
              <a:rPr lang="de-DE" sz="1800" dirty="0"/>
              <a:t>Wie sieht ein Tag mit Betreuung aus? Ergänzende Informationen (2)</a:t>
            </a:r>
          </a:p>
        </p:txBody>
      </p:sp>
      <p:pic>
        <p:nvPicPr>
          <p:cNvPr id="13" name="Grafik 12">
            <a:extLst>
              <a:ext uri="{FF2B5EF4-FFF2-40B4-BE49-F238E27FC236}">
                <a16:creationId xmlns:a16="http://schemas.microsoft.com/office/drawing/2014/main" id="{16C5A025-408D-351F-1F29-822AE8994AFA}"/>
              </a:ext>
            </a:extLst>
          </p:cNvPr>
          <p:cNvPicPr>
            <a:picLocks noChangeAspect="1"/>
          </p:cNvPicPr>
          <p:nvPr/>
        </p:nvPicPr>
        <p:blipFill>
          <a:blip r:embed="rId3"/>
          <a:stretch>
            <a:fillRect/>
          </a:stretch>
        </p:blipFill>
        <p:spPr>
          <a:xfrm>
            <a:off x="545388" y="5937098"/>
            <a:ext cx="654618" cy="654618"/>
          </a:xfrm>
          <a:prstGeom prst="rect">
            <a:avLst/>
          </a:prstGeom>
        </p:spPr>
      </p:pic>
      <p:sp>
        <p:nvSpPr>
          <p:cNvPr id="19" name="Textfeld 18">
            <a:extLst>
              <a:ext uri="{FF2B5EF4-FFF2-40B4-BE49-F238E27FC236}">
                <a16:creationId xmlns:a16="http://schemas.microsoft.com/office/drawing/2014/main" id="{16B584EC-B8A2-263F-B0B2-BE42D7E6ED76}"/>
              </a:ext>
            </a:extLst>
          </p:cNvPr>
          <p:cNvSpPr txBox="1"/>
          <p:nvPr/>
        </p:nvSpPr>
        <p:spPr>
          <a:xfrm>
            <a:off x="658420" y="1152000"/>
            <a:ext cx="8136904" cy="5324535"/>
          </a:xfrm>
          <a:prstGeom prst="rect">
            <a:avLst/>
          </a:prstGeom>
          <a:noFill/>
        </p:spPr>
        <p:txBody>
          <a:bodyPr wrap="square" rtlCol="0">
            <a:spAutoFit/>
          </a:bodyPr>
          <a:lstStyle/>
          <a:p>
            <a:endParaRPr lang="de-DE" sz="1200" dirty="0"/>
          </a:p>
          <a:p>
            <a:pPr marL="171450" indent="-171450">
              <a:buFont typeface="Arial" panose="020B0604020202020204" pitchFamily="34" charset="0"/>
              <a:buChar char="•"/>
            </a:pPr>
            <a:r>
              <a:rPr lang="de-DE" sz="1400" b="1" dirty="0"/>
              <a:t>Übungszeit in den Jahrgängen E2 bis 4</a:t>
            </a:r>
          </a:p>
          <a:p>
            <a:pPr marL="628650" lvl="1" indent="-171450">
              <a:buFont typeface="Arial" panose="020B0604020202020204" pitchFamily="34" charset="0"/>
              <a:buChar char="•"/>
            </a:pPr>
            <a:r>
              <a:rPr lang="de-DE" sz="1200" dirty="0"/>
              <a:t>Diese 45-minütige Ruhephase kann folgendes beinhalten: </a:t>
            </a:r>
          </a:p>
          <a:p>
            <a:pPr marL="1085850" lvl="2" indent="-171450">
              <a:buFont typeface="Arial" panose="020B0604020202020204" pitchFamily="34" charset="0"/>
              <a:buChar char="•"/>
            </a:pPr>
            <a:r>
              <a:rPr lang="de-DE" sz="1200" dirty="0"/>
              <a:t>Erledigen der Hausaufgaben (Dauer variiert je nach Jahrgang)</a:t>
            </a:r>
          </a:p>
          <a:p>
            <a:pPr marL="1085850" lvl="2" indent="-171450">
              <a:buFont typeface="Arial" panose="020B0604020202020204" pitchFamily="34" charset="0"/>
              <a:buChar char="•"/>
            </a:pPr>
            <a:r>
              <a:rPr lang="de-DE" sz="1200" dirty="0"/>
              <a:t>Spiele zu Lerninhalten in Deutsch oder Mathematik oder zur Förderung der Konzentration</a:t>
            </a:r>
          </a:p>
          <a:p>
            <a:pPr marL="1085850" lvl="2" indent="-171450">
              <a:buFont typeface="Arial" panose="020B0604020202020204" pitchFamily="34" charset="0"/>
              <a:buChar char="•"/>
            </a:pPr>
            <a:r>
              <a:rPr lang="de-DE" sz="1200" dirty="0"/>
              <a:t>Mini-Bewegungspause (Dauer variiert je nach Jahrgang)</a:t>
            </a:r>
          </a:p>
          <a:p>
            <a:endParaRPr lang="de-DE" sz="1200" dirty="0"/>
          </a:p>
          <a:p>
            <a:pPr marL="171450" indent="-171450">
              <a:buFont typeface="Arial" panose="020B0604020202020204" pitchFamily="34" charset="0"/>
              <a:buChar char="•"/>
            </a:pPr>
            <a:r>
              <a:rPr lang="de-DE" sz="1400" b="1" dirty="0"/>
              <a:t>Arbeitsgemeinschaften (AGs)</a:t>
            </a:r>
          </a:p>
          <a:p>
            <a:pPr marL="628650" lvl="1" indent="-171450">
              <a:buFont typeface="Arial" panose="020B0604020202020204" pitchFamily="34" charset="0"/>
              <a:buChar char="•"/>
            </a:pPr>
            <a:r>
              <a:rPr lang="de-DE" sz="1200" dirty="0"/>
              <a:t>Die Kinder können einmal pro Woche eine AG besuchen, diese finden jahrgangsintern statt. Die AG-Tage können der Tabelle entnommen werden. Wird keine AG gewählt, nimmt das Kind automatisch an „Spiel und Spaß“ teil (meist draußen).</a:t>
            </a:r>
          </a:p>
          <a:p>
            <a:pPr marL="628650" lvl="1" indent="-171450">
              <a:buFont typeface="Arial" panose="020B0604020202020204" pitchFamily="34" charset="0"/>
              <a:buChar char="•"/>
            </a:pPr>
            <a:r>
              <a:rPr lang="de-DE" sz="1200" dirty="0"/>
              <a:t>Am AG-Tag erhält der gesamte Jahrgang keine Hausaufgaben. Wochenhausaufgaben, die montags gestellt und freitags beendet sein müssen, sind trotzdem möglich, berücksichtigen im Umfang aber einen hausaufgabenfreien Tag</a:t>
            </a:r>
            <a:r>
              <a:rPr lang="de-DE" sz="1100" dirty="0"/>
              <a:t>.</a:t>
            </a:r>
            <a:endParaRPr lang="de-DE" sz="1200" dirty="0"/>
          </a:p>
          <a:p>
            <a:pPr marL="628650" lvl="1" indent="-171450">
              <a:buFont typeface="Arial" panose="020B0604020202020204" pitchFamily="34" charset="0"/>
              <a:buChar char="•"/>
            </a:pPr>
            <a:r>
              <a:rPr lang="de-DE" sz="1200" dirty="0"/>
              <a:t>Die Einwahl wird jeweils in der ersten Betreuungswoche nach den Sommerferien und nach dem Halbjahreswechsel in der Schule durchgeführt. In diesen beiden Wochen finden jeweils keine AGs statt, sondern freie Spielzeit. </a:t>
            </a:r>
          </a:p>
          <a:p>
            <a:pPr lvl="1"/>
            <a:endParaRPr lang="de-DE" sz="1100" dirty="0"/>
          </a:p>
          <a:p>
            <a:pPr marL="171450" indent="-171450">
              <a:buFont typeface="Arial" panose="020B0604020202020204" pitchFamily="34" charset="0"/>
              <a:buChar char="•"/>
            </a:pPr>
            <a:r>
              <a:rPr lang="de-DE" sz="1400" b="1" dirty="0"/>
              <a:t>Zusätzliche Möglichkeit der Abholung um 14.30 Uhr</a:t>
            </a:r>
          </a:p>
          <a:p>
            <a:pPr marL="628650" lvl="1" indent="-171450">
              <a:buFont typeface="Arial" panose="020B0604020202020204" pitchFamily="34" charset="0"/>
              <a:buChar char="•"/>
            </a:pPr>
            <a:r>
              <a:rPr lang="de-DE" sz="1200" dirty="0"/>
              <a:t>Innerhalb der gewählten Module gibt es eine weitere Möglichkeit der Abholung bzw. des Heimwegs für die Kinder. Die Abholzeiten können von Tag zu Tag variieren, müssen jedoch zu Beginn jeden Halbjahres über das entsprechende Formular „Abholregelung“ bekanntgegeben werden. Die Buszeiten können nicht angepasst werden. </a:t>
            </a:r>
          </a:p>
          <a:p>
            <a:pPr lvl="1"/>
            <a:endParaRPr lang="de-DE" sz="1200" dirty="0"/>
          </a:p>
          <a:p>
            <a:pPr marL="171450" indent="-171450">
              <a:buFont typeface="Arial" panose="020B0604020202020204" pitchFamily="34" charset="0"/>
              <a:buChar char="•"/>
            </a:pPr>
            <a:r>
              <a:rPr lang="de-DE" sz="1400" b="1" dirty="0"/>
              <a:t>Freie Spielzeit ab 14.30 Uhr</a:t>
            </a:r>
          </a:p>
          <a:p>
            <a:pPr marL="628650" lvl="1" indent="-171450">
              <a:buFont typeface="Arial" panose="020B0604020202020204" pitchFamily="34" charset="0"/>
              <a:buChar char="•"/>
            </a:pPr>
            <a:r>
              <a:rPr lang="de-DE" sz="1200" dirty="0"/>
              <a:t>Diese wird je nach Anzahl und Wünschen der Kinder und nach Wetter gestaltet. </a:t>
            </a:r>
          </a:p>
          <a:p>
            <a:pPr marL="171450" indent="-171450">
              <a:buFont typeface="Arial" panose="020B0604020202020204" pitchFamily="34" charset="0"/>
              <a:buChar char="•"/>
            </a:pPr>
            <a:endParaRPr lang="de-DE" sz="1000" dirty="0"/>
          </a:p>
          <a:p>
            <a:pPr marL="171450" indent="-171450">
              <a:buFont typeface="Arial" panose="020B0604020202020204" pitchFamily="34" charset="0"/>
              <a:buChar char="•"/>
            </a:pPr>
            <a:endParaRPr lang="de-DE" sz="1100" dirty="0"/>
          </a:p>
        </p:txBody>
      </p:sp>
    </p:spTree>
    <p:extLst>
      <p:ext uri="{BB962C8B-B14F-4D97-AF65-F5344CB8AC3E}">
        <p14:creationId xmlns:p14="http://schemas.microsoft.com/office/powerpoint/2010/main" val="182428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CB19E64-CBB4-A1AD-FC72-B883C48C355F}"/>
              </a:ext>
            </a:extLst>
          </p:cNvPr>
          <p:cNvSpPr>
            <a:spLocks noGrp="1"/>
          </p:cNvSpPr>
          <p:nvPr>
            <p:ph type="sldNum" sz="quarter" idx="12"/>
          </p:nvPr>
        </p:nvSpPr>
        <p:spPr/>
        <p:txBody>
          <a:bodyPr/>
          <a:lstStyle/>
          <a:p>
            <a:fld id="{35A913AA-FA23-4B07-8CB4-DCD455B4DE22}" type="slidenum">
              <a:rPr lang="de-DE" smtClean="0"/>
              <a:pPr/>
              <a:t>9</a:t>
            </a:fld>
            <a:endParaRPr lang="de-DE" dirty="0"/>
          </a:p>
        </p:txBody>
      </p:sp>
      <p:sp>
        <p:nvSpPr>
          <p:cNvPr id="4" name="Titel 3">
            <a:extLst>
              <a:ext uri="{FF2B5EF4-FFF2-40B4-BE49-F238E27FC236}">
                <a16:creationId xmlns:a16="http://schemas.microsoft.com/office/drawing/2014/main" id="{B932E499-A359-3855-D5F2-4B29D339A724}"/>
              </a:ext>
            </a:extLst>
          </p:cNvPr>
          <p:cNvSpPr>
            <a:spLocks noGrp="1"/>
          </p:cNvSpPr>
          <p:nvPr>
            <p:ph type="title"/>
          </p:nvPr>
        </p:nvSpPr>
        <p:spPr/>
        <p:txBody>
          <a:bodyPr/>
          <a:lstStyle/>
          <a:p>
            <a:r>
              <a:rPr lang="de-DE" dirty="0"/>
              <a:t>Was, wenn ich keine Betreuung benötige?</a:t>
            </a:r>
          </a:p>
        </p:txBody>
      </p:sp>
      <p:sp>
        <p:nvSpPr>
          <p:cNvPr id="6" name="Textplatzhalter 6">
            <a:extLst>
              <a:ext uri="{FF2B5EF4-FFF2-40B4-BE49-F238E27FC236}">
                <a16:creationId xmlns:a16="http://schemas.microsoft.com/office/drawing/2014/main" id="{1A2D4603-434E-2E87-EF84-DA4319600C18}"/>
              </a:ext>
            </a:extLst>
          </p:cNvPr>
          <p:cNvSpPr txBox="1">
            <a:spLocks/>
          </p:cNvSpPr>
          <p:nvPr/>
        </p:nvSpPr>
        <p:spPr>
          <a:xfrm>
            <a:off x="560024" y="1403589"/>
            <a:ext cx="7992690" cy="558540"/>
          </a:xfrm>
          <a:prstGeom prst="rect">
            <a:avLst/>
          </a:prstGeom>
        </p:spPr>
        <p:txBody>
          <a:bodyPr/>
          <a:lstStyle>
            <a:lvl1pPr marL="180000" indent="-180000" algn="l" defTabSz="914400" rtl="0" eaLnBrk="1" latinLnBrk="0" hangingPunct="1">
              <a:spcBef>
                <a:spcPts val="12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96000" indent="-180000" algn="l" defTabSz="914400" rtl="0" eaLnBrk="1" latinLnBrk="0" hangingPunct="1">
              <a:spcBef>
                <a:spcPts val="12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94000" indent="-180000" algn="l" defTabSz="914400" rtl="0" eaLnBrk="1" latinLnBrk="0" hangingPunct="1">
              <a:spcBef>
                <a:spcPts val="12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810000" indent="-180000" algn="l" defTabSz="914400" rtl="0" eaLnBrk="1" latinLnBrk="0" hangingPunct="1">
              <a:spcBef>
                <a:spcPts val="12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008000" indent="-180000" algn="l" defTabSz="914400" rtl="0" eaLnBrk="1" latinLnBrk="0" hangingPunct="1">
              <a:spcBef>
                <a:spcPts val="1200"/>
              </a:spcBef>
              <a:buClr>
                <a:schemeClr val="accent2"/>
              </a:buClr>
              <a:buFont typeface="Arial" panose="020B0604020202020204" pitchFamily="34" charset="0"/>
              <a:buChar char="•"/>
              <a:defRPr sz="20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spcBef>
                <a:spcPts val="0"/>
              </a:spcBef>
              <a:spcAft>
                <a:spcPts val="0"/>
              </a:spcAft>
              <a:buNone/>
            </a:pPr>
            <a:r>
              <a:rPr lang="de-DE" sz="1600" dirty="0">
                <a:solidFill>
                  <a:schemeClr val="accent1"/>
                </a:solidFill>
              </a:rPr>
              <a:t>Der Ganztag ist ein freiwilliges Angebot, das den Familien weiterhin die Wahl lässt</a:t>
            </a:r>
            <a:r>
              <a:rPr lang="de-DE" sz="1600" b="1" dirty="0">
                <a:solidFill>
                  <a:schemeClr val="accent1"/>
                </a:solidFill>
              </a:rPr>
              <a:t>. </a:t>
            </a:r>
          </a:p>
          <a:p>
            <a:pPr marL="0" marR="0" indent="0">
              <a:spcBef>
                <a:spcPts val="0"/>
              </a:spcBef>
              <a:spcAft>
                <a:spcPts val="0"/>
              </a:spcAft>
              <a:buNone/>
            </a:pPr>
            <a:r>
              <a:rPr lang="de-DE" sz="1600" b="1" dirty="0">
                <a:solidFill>
                  <a:schemeClr val="accent1"/>
                </a:solidFill>
              </a:rPr>
              <a:t>Es besteht keine Verpflichtung zur Teilnahme, ihr Kind geht nach dem Unterricht nach Hause.</a:t>
            </a:r>
          </a:p>
          <a:p>
            <a:pPr marL="0" indent="0">
              <a:spcBef>
                <a:spcPts val="768"/>
              </a:spcBef>
              <a:buNone/>
            </a:pPr>
            <a:endParaRPr lang="de-DE" sz="1300" dirty="0">
              <a:solidFill>
                <a:schemeClr val="accent1"/>
              </a:solidFill>
            </a:endParaRPr>
          </a:p>
          <a:p>
            <a:endParaRPr lang="de-DE" sz="1300" dirty="0"/>
          </a:p>
        </p:txBody>
      </p:sp>
      <p:sp>
        <p:nvSpPr>
          <p:cNvPr id="7" name="object 1"/>
          <p:cNvSpPr/>
          <p:nvPr/>
        </p:nvSpPr>
        <p:spPr>
          <a:xfrm>
            <a:off x="560024" y="2213718"/>
            <a:ext cx="7866376" cy="3753388"/>
          </a:xfrm>
          <a:prstGeom prst="rect">
            <a:avLst/>
          </a:prstGeom>
          <a:blipFill>
            <a:blip r:embed="rId3" cstate="print"/>
            <a:stretch>
              <a:fillRect l="-31422" t="-75020" r="-40762" b="-26831"/>
            </a:stretch>
          </a:blipFill>
        </p:spPr>
        <p:txBody>
          <a:bodyPr wrap="square" lIns="0" tIns="0" rIns="0" bIns="0" rtlCol="0">
            <a:spAutoFit/>
          </a:bodyPr>
          <a:lstStyle/>
          <a:p>
            <a:endParaRPr dirty="0"/>
          </a:p>
        </p:txBody>
      </p:sp>
      <p:sp>
        <p:nvSpPr>
          <p:cNvPr id="8" name="Textfeld 7">
            <a:extLst>
              <a:ext uri="{FF2B5EF4-FFF2-40B4-BE49-F238E27FC236}">
                <a16:creationId xmlns:a16="http://schemas.microsoft.com/office/drawing/2014/main" id="{AC802966-54FC-C10E-3F21-51AC86420A48}"/>
              </a:ext>
            </a:extLst>
          </p:cNvPr>
          <p:cNvSpPr txBox="1"/>
          <p:nvPr/>
        </p:nvSpPr>
        <p:spPr>
          <a:xfrm>
            <a:off x="1627326" y="4727663"/>
            <a:ext cx="2160240" cy="584775"/>
          </a:xfrm>
          <a:prstGeom prst="rect">
            <a:avLst/>
          </a:prstGeom>
          <a:noFill/>
        </p:spPr>
        <p:txBody>
          <a:bodyPr wrap="square" rtlCol="0">
            <a:spAutoFit/>
          </a:bodyPr>
          <a:lstStyle/>
          <a:p>
            <a:r>
              <a:rPr lang="de-DE" sz="1600" dirty="0"/>
              <a:t>keine Verpflichtung zur Anmeldung</a:t>
            </a:r>
          </a:p>
        </p:txBody>
      </p:sp>
      <p:sp>
        <p:nvSpPr>
          <p:cNvPr id="9" name="Textfeld 8">
            <a:extLst>
              <a:ext uri="{FF2B5EF4-FFF2-40B4-BE49-F238E27FC236}">
                <a16:creationId xmlns:a16="http://schemas.microsoft.com/office/drawing/2014/main" id="{0D63BAAE-6B34-19AD-6915-F2E65A5289DC}"/>
              </a:ext>
            </a:extLst>
          </p:cNvPr>
          <p:cNvSpPr txBox="1"/>
          <p:nvPr/>
        </p:nvSpPr>
        <p:spPr>
          <a:xfrm>
            <a:off x="1628056" y="3077343"/>
            <a:ext cx="2160240" cy="584775"/>
          </a:xfrm>
          <a:prstGeom prst="rect">
            <a:avLst/>
          </a:prstGeom>
          <a:noFill/>
        </p:spPr>
        <p:txBody>
          <a:bodyPr wrap="square" rtlCol="0">
            <a:spAutoFit/>
          </a:bodyPr>
          <a:lstStyle/>
          <a:p>
            <a:r>
              <a:rPr lang="de-DE" sz="1600" dirty="0"/>
              <a:t>Ganztag als freiwilliges Angebot</a:t>
            </a:r>
          </a:p>
        </p:txBody>
      </p:sp>
      <p:sp>
        <p:nvSpPr>
          <p:cNvPr id="10" name="Textfeld 9">
            <a:extLst>
              <a:ext uri="{FF2B5EF4-FFF2-40B4-BE49-F238E27FC236}">
                <a16:creationId xmlns:a16="http://schemas.microsoft.com/office/drawing/2014/main" id="{17951F20-BEB4-B0E3-C012-C5857CE25D46}"/>
              </a:ext>
            </a:extLst>
          </p:cNvPr>
          <p:cNvSpPr txBox="1"/>
          <p:nvPr/>
        </p:nvSpPr>
        <p:spPr>
          <a:xfrm>
            <a:off x="5353432" y="3046863"/>
            <a:ext cx="2160240" cy="584775"/>
          </a:xfrm>
          <a:prstGeom prst="rect">
            <a:avLst/>
          </a:prstGeom>
          <a:noFill/>
        </p:spPr>
        <p:txBody>
          <a:bodyPr wrap="square" rtlCol="0">
            <a:spAutoFit/>
          </a:bodyPr>
          <a:lstStyle/>
          <a:p>
            <a:r>
              <a:rPr lang="de-DE" sz="1600" dirty="0"/>
              <a:t>regulärer Unterricht wie gewohnt</a:t>
            </a:r>
          </a:p>
        </p:txBody>
      </p:sp>
      <p:sp>
        <p:nvSpPr>
          <p:cNvPr id="11" name="Textfeld 10">
            <a:extLst>
              <a:ext uri="{FF2B5EF4-FFF2-40B4-BE49-F238E27FC236}">
                <a16:creationId xmlns:a16="http://schemas.microsoft.com/office/drawing/2014/main" id="{E954A235-4E76-CE47-6091-C7C47A8DBFC5}"/>
              </a:ext>
            </a:extLst>
          </p:cNvPr>
          <p:cNvSpPr txBox="1"/>
          <p:nvPr/>
        </p:nvSpPr>
        <p:spPr>
          <a:xfrm>
            <a:off x="5370180" y="4646237"/>
            <a:ext cx="2160240" cy="830997"/>
          </a:xfrm>
          <a:prstGeom prst="rect">
            <a:avLst/>
          </a:prstGeom>
          <a:noFill/>
        </p:spPr>
        <p:txBody>
          <a:bodyPr wrap="square" rtlCol="0">
            <a:spAutoFit/>
          </a:bodyPr>
          <a:lstStyle/>
          <a:p>
            <a:r>
              <a:rPr lang="de-DE" sz="1600" dirty="0"/>
              <a:t>individuelle Entscheidung je Familie</a:t>
            </a:r>
          </a:p>
        </p:txBody>
      </p:sp>
      <p:pic>
        <p:nvPicPr>
          <p:cNvPr id="5" name="Grafik 4">
            <a:extLst>
              <a:ext uri="{FF2B5EF4-FFF2-40B4-BE49-F238E27FC236}">
                <a16:creationId xmlns:a16="http://schemas.microsoft.com/office/drawing/2014/main" id="{ED0A7DEE-569B-DB67-F5AA-36849C7ECC1C}"/>
              </a:ext>
            </a:extLst>
          </p:cNvPr>
          <p:cNvPicPr>
            <a:picLocks noChangeAspect="1"/>
          </p:cNvPicPr>
          <p:nvPr/>
        </p:nvPicPr>
        <p:blipFill>
          <a:blip r:embed="rId4"/>
          <a:stretch>
            <a:fillRect/>
          </a:stretch>
        </p:blipFill>
        <p:spPr>
          <a:xfrm>
            <a:off x="395536" y="6021288"/>
            <a:ext cx="786452" cy="786452"/>
          </a:xfrm>
          <a:prstGeom prst="rect">
            <a:avLst/>
          </a:prstGeom>
        </p:spPr>
      </p:pic>
    </p:spTree>
    <p:extLst>
      <p:ext uri="{BB962C8B-B14F-4D97-AF65-F5344CB8AC3E}">
        <p14:creationId xmlns:p14="http://schemas.microsoft.com/office/powerpoint/2010/main" val="156981515"/>
      </p:ext>
    </p:extLst>
  </p:cSld>
  <p:clrMapOvr>
    <a:masterClrMapping/>
  </p:clrMapOvr>
</p:sld>
</file>

<file path=ppt/theme/theme1.xml><?xml version="1.0" encoding="utf-8"?>
<a:theme xmlns:a="http://schemas.openxmlformats.org/drawingml/2006/main" name="aktionberatung">
  <a:themeElements>
    <a:clrScheme name="JJ e. V.">
      <a:dk1>
        <a:srgbClr val="000000"/>
      </a:dk1>
      <a:lt1>
        <a:srgbClr val="FFFFFF"/>
      </a:lt1>
      <a:dk2>
        <a:srgbClr val="9D9D95"/>
      </a:dk2>
      <a:lt2>
        <a:srgbClr val="DFEEDE"/>
      </a:lt2>
      <a:accent1>
        <a:srgbClr val="38A962"/>
      </a:accent1>
      <a:accent2>
        <a:srgbClr val="9D9D95"/>
      </a:accent2>
      <a:accent3>
        <a:srgbClr val="88BCE7"/>
      </a:accent3>
      <a:accent4>
        <a:srgbClr val="FFDB7C"/>
      </a:accent4>
      <a:accent5>
        <a:srgbClr val="E19AC3"/>
      </a:accent5>
      <a:accent6>
        <a:srgbClr val="DFEEDE"/>
      </a:accent6>
      <a:hlink>
        <a:srgbClr val="38A962"/>
      </a:hlink>
      <a:folHlink>
        <a:srgbClr val="9D9D95"/>
      </a:folHlink>
    </a:clrScheme>
    <a:fontScheme name="JJ e. V.">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3D910F54E8A14796DBC1E848E8012F" ma:contentTypeVersion="8" ma:contentTypeDescription="Ein neues Dokument erstellen." ma:contentTypeScope="" ma:versionID="c73857e0f55a7a2b981736f3cf0aa401">
  <xsd:schema xmlns:xsd="http://www.w3.org/2001/XMLSchema" xmlns:xs="http://www.w3.org/2001/XMLSchema" xmlns:p="http://schemas.microsoft.com/office/2006/metadata/properties" xmlns:ns3="988f9e48-7062-4ba6-9f4e-22851717f9dc" xmlns:ns4="7aaaa68e-0115-4c6d-8eca-df05128d5ea4" targetNamespace="http://schemas.microsoft.com/office/2006/metadata/properties" ma:root="true" ma:fieldsID="9d98cb6cf0e0853f382e8061ffb41a6f" ns3:_="" ns4:_="">
    <xsd:import namespace="988f9e48-7062-4ba6-9f4e-22851717f9dc"/>
    <xsd:import namespace="7aaaa68e-0115-4c6d-8eca-df05128d5ea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f9e48-7062-4ba6-9f4e-22851717f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aaa68e-0115-4c6d-8eca-df05128d5ea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11586-02FF-4379-A0E5-FD96D56E6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f9e48-7062-4ba6-9f4e-22851717f9dc"/>
    <ds:schemaRef ds:uri="7aaaa68e-0115-4c6d-8eca-df05128d5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A046D9-1894-4D4F-A434-9287CDFFA6F0}">
  <ds:schemaRefs>
    <ds:schemaRef ds:uri="http://purl.org/dc/dcmitype/"/>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7aaaa68e-0115-4c6d-8eca-df05128d5ea4"/>
    <ds:schemaRef ds:uri="988f9e48-7062-4ba6-9f4e-22851717f9dc"/>
  </ds:schemaRefs>
</ds:datastoreItem>
</file>

<file path=customXml/itemProps3.xml><?xml version="1.0" encoding="utf-8"?>
<ds:datastoreItem xmlns:ds="http://schemas.openxmlformats.org/officeDocument/2006/customXml" ds:itemID="{DC02107E-0631-42A2-8BE5-D4D1B14256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aktionberatung</Template>
  <TotalTime>0</TotalTime>
  <Words>1443</Words>
  <Application>Microsoft Office PowerPoint</Application>
  <PresentationFormat>Bildschirmpräsentation (4:3)</PresentationFormat>
  <Paragraphs>214</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BQEDIP+1</vt:lpstr>
      <vt:lpstr>Calibri</vt:lpstr>
      <vt:lpstr>TMSJEC+Noto Serif SC ExtraLight</vt:lpstr>
      <vt:lpstr>aktionberatung</vt:lpstr>
      <vt:lpstr>Pakt für den Ganztag Information und Ausblick</vt:lpstr>
      <vt:lpstr>Pakt für den Ganztag – jeder pa©kt mit an!</vt:lpstr>
      <vt:lpstr>Beteiligte Partner</vt:lpstr>
      <vt:lpstr>Grundsätze des Pakts für den Ganztag</vt:lpstr>
      <vt:lpstr>Was bedeutet Pakt für den Nachmittag?</vt:lpstr>
      <vt:lpstr>Wie sieht ein Tag mit Betreuung aus?</vt:lpstr>
      <vt:lpstr>Wie sieht ein Tag mit Betreuung aus? Ergänzende Informationen (1)</vt:lpstr>
      <vt:lpstr>Wie sieht ein Tag mit Betreuung aus? Ergänzende Informationen (2)</vt:lpstr>
      <vt:lpstr>Was, wenn ich keine Betreuung benötige?</vt:lpstr>
      <vt:lpstr>Wählbare Module</vt:lpstr>
      <vt:lpstr>Anmeldung</vt:lpstr>
      <vt:lpstr>PowerPoint-Präsentation</vt:lpstr>
      <vt:lpstr>Haben Sie Fragen? Wir sind für Sie da.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JJ PowerPoint-Präsentation</dc:title>
  <dc:creator>JJ e. V.</dc:creator>
  <cp:lastModifiedBy>Magdalena Schulz</cp:lastModifiedBy>
  <cp:revision>130</cp:revision>
  <cp:lastPrinted>2026-04-29T09:23:56Z</cp:lastPrinted>
  <dcterms:created xsi:type="dcterms:W3CDTF">2013-08-22T14:30:41Z</dcterms:created>
  <dcterms:modified xsi:type="dcterms:W3CDTF">2026-04-30T10:44:43Z</dcterms:modified>
  <cp:version>v1.0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0x010100333D910F54E8A14796DBC1E848E8012F</vt:lpwstr>
  </property>
</Properties>
</file>

<file path=userCustomization/customUI.xml><?xml version="1.0" encoding="utf-8"?>
<mso:customUI xmlns:mso="http://schemas.microsoft.com/office/2006/01/customui">
  <mso:ribbon>
    <mso:qat>
      <mso:documentControls>
        <mso:control idQ="mso:CombineShapesMenu" visible="true"/>
      </mso:documentControls>
    </mso:qat>
  </mso:ribbon>
</mso:customUI>
</file>